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57" r:id="rId4"/>
    <p:sldId id="259" r:id="rId5"/>
    <p:sldId id="269" r:id="rId6"/>
    <p:sldId id="271" r:id="rId7"/>
    <p:sldId id="273" r:id="rId8"/>
    <p:sldId id="270" r:id="rId9"/>
    <p:sldId id="272" r:id="rId10"/>
    <p:sldId id="260" r:id="rId11"/>
    <p:sldId id="276" r:id="rId12"/>
    <p:sldId id="275" r:id="rId13"/>
    <p:sldId id="268" r:id="rId14"/>
    <p:sldId id="277" r:id="rId15"/>
    <p:sldId id="278" r:id="rId16"/>
    <p:sldId id="264" r:id="rId17"/>
    <p:sldId id="280" r:id="rId18"/>
    <p:sldId id="262" r:id="rId19"/>
    <p:sldId id="263" r:id="rId20"/>
    <p:sldId id="281" r:id="rId21"/>
    <p:sldId id="282" r:id="rId22"/>
    <p:sldId id="279" r:id="rId23"/>
    <p:sldId id="284" r:id="rId24"/>
    <p:sldId id="283" r:id="rId25"/>
    <p:sldId id="285" r:id="rId26"/>
    <p:sldId id="265" r:id="rId27"/>
    <p:sldId id="266" r:id="rId28"/>
    <p:sldId id="289" r:id="rId29"/>
    <p:sldId id="288" r:id="rId30"/>
    <p:sldId id="292" r:id="rId31"/>
    <p:sldId id="290" r:id="rId32"/>
    <p:sldId id="291" r:id="rId33"/>
    <p:sldId id="293" r:id="rId34"/>
    <p:sldId id="286" r:id="rId35"/>
    <p:sldId id="294" r:id="rId36"/>
    <p:sldId id="295" r:id="rId37"/>
    <p:sldId id="296" r:id="rId38"/>
    <p:sldId id="300" r:id="rId39"/>
    <p:sldId id="287" r:id="rId40"/>
    <p:sldId id="299" r:id="rId41"/>
    <p:sldId id="297" r:id="rId42"/>
    <p:sldId id="298" r:id="rId43"/>
    <p:sldId id="267" r:id="rId44"/>
  </p:sldIdLst>
  <p:sldSz cx="18288000" cy="10287000"/>
  <p:notesSz cx="6858000" cy="9144000"/>
  <p:embeddedFontLst>
    <p:embeddedFont>
      <p:font typeface="Gordita" panose="020B0604020202020204" charset="0"/>
      <p:regular r:id="rId47"/>
    </p:embeddedFont>
    <p:embeddedFont>
      <p:font typeface="Gordita Bold" panose="020B0604020202020204" charset="0"/>
      <p:regular r:id="rId48"/>
    </p:embeddedFont>
    <p:embeddedFont>
      <p:font typeface="Helvetica World" panose="020B0604020202020204" charset="0"/>
      <p:regular r:id="rId49"/>
    </p:embeddedFont>
    <p:embeddedFont>
      <p:font typeface="Helvetica World 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6600"/>
    <a:srgbClr val="3333FF"/>
    <a:srgbClr val="0000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226295-F897-62C2-7221-CC01A00FBA67}" v="22" dt="2025-12-21T22:14:24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7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1029DB-B134-5068-96A7-A0427A0526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44126-A009-C663-F3EF-94B22CDD47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275AE-E5EE-443A-B0BA-4D66DEEDB2A6}" type="datetimeFigureOut">
              <a:rPr lang="en-US" smtClean="0"/>
              <a:t>1/10/2026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2F8DB-EF58-42B5-074A-E1C6583446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5758D-A802-847F-EC34-63E1B89AD6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030D-2F61-48D6-B971-43FD8F524A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239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B4B8-AF06-4E55-84D3-00A49D02D4AF}" type="datetimeFigureOut">
              <a:rPr lang="en-US" smtClean="0"/>
              <a:t>1/10/2026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1750B-A826-4A2F-8672-8A7987C328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5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1750B-A826-4A2F-8672-8A7987C3281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8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27E0-CCB3-4A4F-9EB2-48D4E8A20D63}" type="datetime1">
              <a:rPr lang="en-US" smtClean="0"/>
              <a:t>1/10/2026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54254-6064-419A-BEB8-389379E89626}" type="datetime1">
              <a:rPr lang="en-US" smtClean="0"/>
              <a:t>1/10/2026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65.png"/><Relationship Id="rId7" Type="http://schemas.openxmlformats.org/officeDocument/2006/relationships/image" Target="../media/image59.png"/><Relationship Id="rId12" Type="http://schemas.openxmlformats.org/officeDocument/2006/relationships/image" Target="../media/image70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69.png"/><Relationship Id="rId5" Type="http://schemas.openxmlformats.org/officeDocument/2006/relationships/image" Target="../media/image7.png"/><Relationship Id="rId10" Type="http://schemas.openxmlformats.org/officeDocument/2006/relationships/image" Target="../media/image68.svg"/><Relationship Id="rId4" Type="http://schemas.openxmlformats.org/officeDocument/2006/relationships/image" Target="../media/image66.sv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24.svg"/><Relationship Id="rId2" Type="http://schemas.openxmlformats.org/officeDocument/2006/relationships/image" Target="../media/image27.png"/><Relationship Id="rId16" Type="http://schemas.openxmlformats.org/officeDocument/2006/relationships/image" Target="../media/image23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26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openxmlformats.org/officeDocument/2006/relationships/image" Target="../media/image18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11" Type="http://schemas.openxmlformats.org/officeDocument/2006/relationships/image" Target="../media/image30.svg"/><Relationship Id="rId5" Type="http://schemas.openxmlformats.org/officeDocument/2006/relationships/image" Target="../media/image83.png"/><Relationship Id="rId10" Type="http://schemas.openxmlformats.org/officeDocument/2006/relationships/image" Target="../media/image29.png"/><Relationship Id="rId4" Type="http://schemas.openxmlformats.org/officeDocument/2006/relationships/image" Target="../media/image82.sv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5" Type="http://schemas.openxmlformats.org/officeDocument/2006/relationships/image" Target="../media/image89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59.pn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38.svg"/><Relationship Id="rId3" Type="http://schemas.openxmlformats.org/officeDocument/2006/relationships/image" Target="../media/image65.png"/><Relationship Id="rId7" Type="http://schemas.openxmlformats.org/officeDocument/2006/relationships/image" Target="../media/image59.png"/><Relationship Id="rId12" Type="http://schemas.openxmlformats.org/officeDocument/2006/relationships/image" Target="../media/image3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00.png"/><Relationship Id="rId5" Type="http://schemas.openxmlformats.org/officeDocument/2006/relationships/image" Target="../media/image7.png"/><Relationship Id="rId10" Type="http://schemas.openxmlformats.org/officeDocument/2006/relationships/image" Target="../media/image68.svg"/><Relationship Id="rId4" Type="http://schemas.openxmlformats.org/officeDocument/2006/relationships/image" Target="../media/image66.sv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9.pn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12" Type="http://schemas.openxmlformats.org/officeDocument/2006/relationships/image" Target="../media/image3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38.svg"/><Relationship Id="rId5" Type="http://schemas.openxmlformats.org/officeDocument/2006/relationships/image" Target="../media/image104.svg"/><Relationship Id="rId10" Type="http://schemas.openxmlformats.org/officeDocument/2006/relationships/image" Target="../media/image37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2.jp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111.jpg"/><Relationship Id="rId17" Type="http://schemas.openxmlformats.org/officeDocument/2006/relationships/image" Target="../media/image116.jpg"/><Relationship Id="rId2" Type="http://schemas.openxmlformats.org/officeDocument/2006/relationships/image" Target="../media/image90.png"/><Relationship Id="rId16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114.jp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1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18" Type="http://schemas.openxmlformats.org/officeDocument/2006/relationships/image" Target="../media/image121.jp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17" Type="http://schemas.openxmlformats.org/officeDocument/2006/relationships/image" Target="../media/image120.jpg"/><Relationship Id="rId2" Type="http://schemas.openxmlformats.org/officeDocument/2006/relationships/image" Target="../media/image90.png"/><Relationship Id="rId16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118.jpg"/><Relationship Id="rId10" Type="http://schemas.openxmlformats.org/officeDocument/2006/relationships/image" Target="../media/image96.png"/><Relationship Id="rId19" Type="http://schemas.openxmlformats.org/officeDocument/2006/relationships/image" Target="../media/image122.jp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1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4.svg"/><Relationship Id="rId7" Type="http://schemas.openxmlformats.org/officeDocument/2006/relationships/image" Target="../media/image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19.svg"/><Relationship Id="rId12" Type="http://schemas.openxmlformats.org/officeDocument/2006/relationships/image" Target="../media/image12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84.svg"/><Relationship Id="rId10" Type="http://schemas.openxmlformats.org/officeDocument/2006/relationships/image" Target="../media/image30.svg"/><Relationship Id="rId4" Type="http://schemas.openxmlformats.org/officeDocument/2006/relationships/image" Target="../media/image83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17" Type="http://schemas.openxmlformats.org/officeDocument/2006/relationships/image" Target="../media/image133.jpg"/><Relationship Id="rId2" Type="http://schemas.openxmlformats.org/officeDocument/2006/relationships/image" Target="../media/image90.png"/><Relationship Id="rId16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5" Type="http://schemas.openxmlformats.org/officeDocument/2006/relationships/image" Target="../media/image131.jp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5" Type="http://schemas.openxmlformats.org/officeDocument/2006/relationships/image" Target="../media/image134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7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4.svg"/><Relationship Id="rId7" Type="http://schemas.openxmlformats.org/officeDocument/2006/relationships/image" Target="../media/image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38.svg"/><Relationship Id="rId5" Type="http://schemas.openxmlformats.org/officeDocument/2006/relationships/image" Target="../media/image126.svg"/><Relationship Id="rId10" Type="http://schemas.openxmlformats.org/officeDocument/2006/relationships/image" Target="../media/image37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4.svg"/><Relationship Id="rId7" Type="http://schemas.openxmlformats.org/officeDocument/2006/relationships/image" Target="../media/image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38.svg"/><Relationship Id="rId5" Type="http://schemas.openxmlformats.org/officeDocument/2006/relationships/image" Target="../media/image126.svg"/><Relationship Id="rId10" Type="http://schemas.openxmlformats.org/officeDocument/2006/relationships/image" Target="../media/image37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1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84.svg"/><Relationship Id="rId10" Type="http://schemas.openxmlformats.org/officeDocument/2006/relationships/image" Target="../media/image30.svg"/><Relationship Id="rId4" Type="http://schemas.openxmlformats.org/officeDocument/2006/relationships/image" Target="../media/image83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svg"/><Relationship Id="rId3" Type="http://schemas.openxmlformats.org/officeDocument/2006/relationships/image" Target="../media/image91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24.svg"/><Relationship Id="rId7" Type="http://schemas.openxmlformats.org/officeDocument/2006/relationships/image" Target="../media/image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38.svg"/><Relationship Id="rId5" Type="http://schemas.openxmlformats.org/officeDocument/2006/relationships/image" Target="../media/image126.svg"/><Relationship Id="rId10" Type="http://schemas.openxmlformats.org/officeDocument/2006/relationships/image" Target="../media/image37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1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84.svg"/><Relationship Id="rId10" Type="http://schemas.openxmlformats.org/officeDocument/2006/relationships/image" Target="../media/image30.svg"/><Relationship Id="rId4" Type="http://schemas.openxmlformats.org/officeDocument/2006/relationships/image" Target="../media/image83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1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84.svg"/><Relationship Id="rId10" Type="http://schemas.openxmlformats.org/officeDocument/2006/relationships/image" Target="../media/image30.svg"/><Relationship Id="rId4" Type="http://schemas.openxmlformats.org/officeDocument/2006/relationships/image" Target="../media/image83.pn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hyperlink" Target="https://drive.google.com/drive/folders/1nTL9X5uftkq30HHlPcxHxRijJLap06E6?usp=sharing" TargetMode="External"/><Relationship Id="rId3" Type="http://schemas.openxmlformats.org/officeDocument/2006/relationships/image" Target="../media/image82.svg"/><Relationship Id="rId7" Type="http://schemas.openxmlformats.org/officeDocument/2006/relationships/image" Target="../media/image19.svg"/><Relationship Id="rId12" Type="http://schemas.openxmlformats.org/officeDocument/2006/relationships/image" Target="../media/image14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6.png"/><Relationship Id="rId5" Type="http://schemas.openxmlformats.org/officeDocument/2006/relationships/image" Target="../media/image84.svg"/><Relationship Id="rId10" Type="http://schemas.openxmlformats.org/officeDocument/2006/relationships/image" Target="../media/image30.svg"/><Relationship Id="rId4" Type="http://schemas.openxmlformats.org/officeDocument/2006/relationships/image" Target="../media/image83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42.png"/><Relationship Id="rId18" Type="http://schemas.openxmlformats.org/officeDocument/2006/relationships/image" Target="../media/image13.png"/><Relationship Id="rId3" Type="http://schemas.openxmlformats.org/officeDocument/2006/relationships/image" Target="../media/image124.svg"/><Relationship Id="rId7" Type="http://schemas.openxmlformats.org/officeDocument/2006/relationships/image" Target="../media/image27.png"/><Relationship Id="rId12" Type="http://schemas.openxmlformats.org/officeDocument/2006/relationships/image" Target="../media/image141.jpeg"/><Relationship Id="rId17" Type="http://schemas.openxmlformats.org/officeDocument/2006/relationships/image" Target="../media/image146.jpeg"/><Relationship Id="rId2" Type="http://schemas.openxmlformats.org/officeDocument/2006/relationships/image" Target="../media/image123.png"/><Relationship Id="rId16" Type="http://schemas.openxmlformats.org/officeDocument/2006/relationships/image" Target="../media/image1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38.svg"/><Relationship Id="rId5" Type="http://schemas.openxmlformats.org/officeDocument/2006/relationships/image" Target="../media/image126.svg"/><Relationship Id="rId15" Type="http://schemas.openxmlformats.org/officeDocument/2006/relationships/image" Target="../media/image144.jpeg"/><Relationship Id="rId10" Type="http://schemas.openxmlformats.org/officeDocument/2006/relationships/image" Target="../media/image37.png"/><Relationship Id="rId19" Type="http://schemas.openxmlformats.org/officeDocument/2006/relationships/image" Target="../media/image14.svg"/><Relationship Id="rId4" Type="http://schemas.openxmlformats.org/officeDocument/2006/relationships/image" Target="../media/image125.png"/><Relationship Id="rId9" Type="http://schemas.openxmlformats.org/officeDocument/2006/relationships/image" Target="../media/image128.png"/><Relationship Id="rId14" Type="http://schemas.openxmlformats.org/officeDocument/2006/relationships/image" Target="../media/image14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54.svg"/><Relationship Id="rId3" Type="http://schemas.openxmlformats.org/officeDocument/2006/relationships/image" Target="../media/image148.svg"/><Relationship Id="rId7" Type="http://schemas.openxmlformats.org/officeDocument/2006/relationships/image" Target="../media/image29.png"/><Relationship Id="rId12" Type="http://schemas.openxmlformats.org/officeDocument/2006/relationships/image" Target="../media/image15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2.png"/><Relationship Id="rId5" Type="http://schemas.openxmlformats.org/officeDocument/2006/relationships/image" Target="../media/image150.svg"/><Relationship Id="rId10" Type="http://schemas.openxmlformats.org/officeDocument/2006/relationships/image" Target="../media/image28.svg"/><Relationship Id="rId4" Type="http://schemas.openxmlformats.org/officeDocument/2006/relationships/image" Target="../media/image149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4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45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52.jp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1.jpeg"/><Relationship Id="rId2" Type="http://schemas.openxmlformats.org/officeDocument/2006/relationships/image" Target="../media/image9.png"/><Relationship Id="rId16" Type="http://schemas.openxmlformats.org/officeDocument/2006/relationships/image" Target="../media/image50.jp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53.jp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9255">
            <a:off x="16077240" y="2683312"/>
            <a:ext cx="4009724" cy="4498989"/>
          </a:xfrm>
          <a:custGeom>
            <a:avLst/>
            <a:gdLst/>
            <a:ahLst/>
            <a:cxnLst/>
            <a:rect l="l" t="t" r="r" b="b"/>
            <a:pathLst>
              <a:path w="4009724" h="4498989">
                <a:moveTo>
                  <a:pt x="0" y="0"/>
                </a:moveTo>
                <a:lnTo>
                  <a:pt x="4009724" y="0"/>
                </a:lnTo>
                <a:lnTo>
                  <a:pt x="4009724" y="4498989"/>
                </a:lnTo>
                <a:lnTo>
                  <a:pt x="0" y="4498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5237370" y="1320154"/>
            <a:ext cx="10171284" cy="5027822"/>
            <a:chOff x="0" y="0"/>
            <a:chExt cx="406400" cy="200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200890"/>
            </a:xfrm>
            <a:custGeom>
              <a:avLst/>
              <a:gdLst/>
              <a:ahLst/>
              <a:cxnLst/>
              <a:rect l="l" t="t" r="r" b="b"/>
              <a:pathLst>
                <a:path w="406400" h="200890">
                  <a:moveTo>
                    <a:pt x="203200" y="0"/>
                  </a:moveTo>
                  <a:lnTo>
                    <a:pt x="0" y="0"/>
                  </a:lnTo>
                  <a:lnTo>
                    <a:pt x="203200" y="200890"/>
                  </a:lnTo>
                  <a:lnTo>
                    <a:pt x="406400" y="2008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229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4955493" y="-901138"/>
            <a:ext cx="3479119" cy="5281395"/>
          </a:xfrm>
          <a:custGeom>
            <a:avLst/>
            <a:gdLst/>
            <a:ahLst/>
            <a:cxnLst/>
            <a:rect l="l" t="t" r="r" b="b"/>
            <a:pathLst>
              <a:path w="3479119" h="5281395">
                <a:moveTo>
                  <a:pt x="0" y="0"/>
                </a:moveTo>
                <a:lnTo>
                  <a:pt x="3479119" y="0"/>
                </a:lnTo>
                <a:lnTo>
                  <a:pt x="3479119" y="5281395"/>
                </a:lnTo>
                <a:lnTo>
                  <a:pt x="0" y="528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1766485" y="4789688"/>
            <a:ext cx="4816943" cy="3690982"/>
          </a:xfrm>
          <a:custGeom>
            <a:avLst/>
            <a:gdLst/>
            <a:ahLst/>
            <a:cxnLst/>
            <a:rect l="l" t="t" r="r" b="b"/>
            <a:pathLst>
              <a:path w="4816943" h="3690982">
                <a:moveTo>
                  <a:pt x="0" y="0"/>
                </a:moveTo>
                <a:lnTo>
                  <a:pt x="4816943" y="0"/>
                </a:lnTo>
                <a:lnTo>
                  <a:pt x="4816943" y="3690982"/>
                </a:lnTo>
                <a:lnTo>
                  <a:pt x="0" y="3690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 rot="-2700000">
            <a:off x="-1562100" y="5776479"/>
            <a:ext cx="3086100" cy="6963643"/>
            <a:chOff x="0" y="0"/>
            <a:chExt cx="812800" cy="18340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34046"/>
            </a:xfrm>
            <a:custGeom>
              <a:avLst/>
              <a:gdLst/>
              <a:ahLst/>
              <a:cxnLst/>
              <a:rect l="l" t="t" r="r" b="b"/>
              <a:pathLst>
                <a:path w="812800" h="1834046">
                  <a:moveTo>
                    <a:pt x="0" y="0"/>
                  </a:moveTo>
                  <a:lnTo>
                    <a:pt x="812800" y="0"/>
                  </a:lnTo>
                  <a:lnTo>
                    <a:pt x="81280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 flipV="1">
            <a:off x="1318517" y="8087083"/>
            <a:ext cx="6872983" cy="2457092"/>
          </a:xfrm>
          <a:custGeom>
            <a:avLst/>
            <a:gdLst/>
            <a:ahLst/>
            <a:cxnLst/>
            <a:rect l="l" t="t" r="r" b="b"/>
            <a:pathLst>
              <a:path w="6872983" h="2457092">
                <a:moveTo>
                  <a:pt x="0" y="2457092"/>
                </a:moveTo>
                <a:lnTo>
                  <a:pt x="6872983" y="2457092"/>
                </a:lnTo>
                <a:lnTo>
                  <a:pt x="6872983" y="0"/>
                </a:lnTo>
                <a:lnTo>
                  <a:pt x="0" y="0"/>
                </a:lnTo>
                <a:lnTo>
                  <a:pt x="0" y="24570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-2443043" y="-1199089"/>
            <a:ext cx="4591130" cy="4114800"/>
          </a:xfrm>
          <a:custGeom>
            <a:avLst/>
            <a:gdLst/>
            <a:ahLst/>
            <a:cxnLst/>
            <a:rect l="l" t="t" r="r" b="b"/>
            <a:pathLst>
              <a:path w="4591130" h="4114800">
                <a:moveTo>
                  <a:pt x="0" y="0"/>
                </a:moveTo>
                <a:lnTo>
                  <a:pt x="4591129" y="0"/>
                </a:lnTo>
                <a:lnTo>
                  <a:pt x="45911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6326665" y="6635179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7" y="0"/>
                </a:lnTo>
                <a:lnTo>
                  <a:pt x="5044097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3285983" y="3314700"/>
            <a:ext cx="524017" cy="810266"/>
          </a:xfrm>
          <a:custGeom>
            <a:avLst/>
            <a:gdLst/>
            <a:ahLst/>
            <a:cxnLst/>
            <a:rect l="l" t="t" r="r" b="b"/>
            <a:pathLst>
              <a:path w="524017" h="810266">
                <a:moveTo>
                  <a:pt x="0" y="0"/>
                </a:moveTo>
                <a:lnTo>
                  <a:pt x="524017" y="0"/>
                </a:lnTo>
                <a:lnTo>
                  <a:pt x="524017" y="810267"/>
                </a:lnTo>
                <a:lnTo>
                  <a:pt x="0" y="810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r="-257445" b="-13116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4428241" y="2945857"/>
            <a:ext cx="9458240" cy="280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dirty="0" err="1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SwinIFS</a:t>
            </a:r>
            <a:r>
              <a:rPr lang="en-US" sz="32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: Landmark-Guided Multiscale Swin Transformer for Identity-Preserving Face Super-Resolution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29241" y="7960402"/>
            <a:ext cx="10211916" cy="2112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4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Thesis Committe:</a:t>
            </a: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Dr. Omar Jamal Hammad (Advisor)</a:t>
            </a: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Dr. Mahmood Khan Niazi (Member)</a:t>
            </a: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Dr. Saeed Anwar (Member)</a:t>
            </a: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05FE8956-1334-D88F-BD76-7731EE24BAAA}"/>
              </a:ext>
            </a:extLst>
          </p:cNvPr>
          <p:cNvSpPr/>
          <p:nvPr/>
        </p:nvSpPr>
        <p:spPr>
          <a:xfrm>
            <a:off x="2390565" y="190500"/>
            <a:ext cx="6038676" cy="1414775"/>
          </a:xfrm>
          <a:custGeom>
            <a:avLst/>
            <a:gdLst/>
            <a:ahLst/>
            <a:cxnLst/>
            <a:rect l="l" t="t" r="r" b="b"/>
            <a:pathLst>
              <a:path w="6038676" h="1414775">
                <a:moveTo>
                  <a:pt x="0" y="0"/>
                </a:moveTo>
                <a:lnTo>
                  <a:pt x="6038676" y="0"/>
                </a:lnTo>
                <a:lnTo>
                  <a:pt x="6038676" y="1414776"/>
                </a:lnTo>
                <a:lnTo>
                  <a:pt x="0" y="14147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663FC65A-4FD7-DDD8-DCC7-A9D270CBA806}"/>
              </a:ext>
            </a:extLst>
          </p:cNvPr>
          <p:cNvSpPr txBox="1"/>
          <p:nvPr/>
        </p:nvSpPr>
        <p:spPr>
          <a:xfrm>
            <a:off x="1077524" y="6994865"/>
            <a:ext cx="4332379" cy="9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dirty="0">
                <a:solidFill>
                  <a:srgbClr val="015551"/>
                </a:solidFill>
                <a:latin typeface="Gordita" panose="020B0604020202020204" charset="0"/>
                <a:ea typeface="Gordita Bold"/>
                <a:cs typeface="Gordita" panose="020B0604020202020204" charset="0"/>
                <a:sym typeface="Gordita Bold"/>
              </a:rPr>
              <a:t>Presented By: Habiba Kausar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560168D5-8561-B497-A5C9-553A1672B955}"/>
              </a:ext>
            </a:extLst>
          </p:cNvPr>
          <p:cNvSpPr txBox="1"/>
          <p:nvPr/>
        </p:nvSpPr>
        <p:spPr>
          <a:xfrm>
            <a:off x="2689954" y="7291199"/>
            <a:ext cx="4332379" cy="9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dirty="0">
                <a:solidFill>
                  <a:srgbClr val="015551"/>
                </a:solidFill>
                <a:latin typeface="Gordita" panose="020B0604020202020204" charset="0"/>
                <a:ea typeface="Gordita Bold"/>
                <a:cs typeface="Gordita" panose="020B0604020202020204" charset="0"/>
                <a:sym typeface="Gordita Bold"/>
              </a:rPr>
              <a:t>22</a:t>
            </a:r>
            <a:r>
              <a:rPr lang="en-US" baseline="30000" dirty="0">
                <a:solidFill>
                  <a:srgbClr val="015551"/>
                </a:solidFill>
                <a:latin typeface="Gordita" panose="020B0604020202020204" charset="0"/>
                <a:ea typeface="Gordita Bold"/>
                <a:cs typeface="Gordita" panose="020B0604020202020204" charset="0"/>
                <a:sym typeface="Gordita Bold"/>
              </a:rPr>
              <a:t>nd</a:t>
            </a:r>
            <a:r>
              <a:rPr lang="en-US" dirty="0">
                <a:solidFill>
                  <a:srgbClr val="015551"/>
                </a:solidFill>
                <a:latin typeface="Gordita" panose="020B0604020202020204" charset="0"/>
                <a:ea typeface="Gordita Bold"/>
                <a:cs typeface="Gordita" panose="020B0604020202020204" charset="0"/>
                <a:sym typeface="Gordita Bold"/>
              </a:rPr>
              <a:t> Dec 2025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E421994-E4E0-4F3B-8C8F-4B91A6A65FFA}"/>
              </a:ext>
            </a:extLst>
          </p:cNvPr>
          <p:cNvSpPr txBox="1"/>
          <p:nvPr/>
        </p:nvSpPr>
        <p:spPr>
          <a:xfrm>
            <a:off x="4343446" y="1960217"/>
            <a:ext cx="9458240" cy="83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u="sng" dirty="0">
                <a:solidFill>
                  <a:schemeClr val="accent5"/>
                </a:solidFill>
                <a:latin typeface="Gordita Bold" panose="020B0604020202020204" charset="0"/>
                <a:ea typeface="Gordita Bold"/>
                <a:cs typeface="Gordita Bold" panose="020B0604020202020204" charset="0"/>
                <a:sym typeface="Gordita Bold"/>
              </a:rPr>
              <a:t>MS THESIS DEFENSE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32021" y="724354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0122" y="3396575"/>
            <a:ext cx="15122720" cy="7470618"/>
            <a:chOff x="0" y="0"/>
            <a:chExt cx="3982939" cy="1967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2939" cy="1967570"/>
            </a:xfrm>
            <a:custGeom>
              <a:avLst/>
              <a:gdLst/>
              <a:ahLst/>
              <a:cxnLst/>
              <a:rect l="l" t="t" r="r" b="b"/>
              <a:pathLst>
                <a:path w="3982939" h="1967570">
                  <a:moveTo>
                    <a:pt x="22525" y="0"/>
                  </a:moveTo>
                  <a:lnTo>
                    <a:pt x="3960413" y="0"/>
                  </a:lnTo>
                  <a:cubicBezTo>
                    <a:pt x="3966387" y="0"/>
                    <a:pt x="3972117" y="2373"/>
                    <a:pt x="3976341" y="6598"/>
                  </a:cubicBezTo>
                  <a:cubicBezTo>
                    <a:pt x="3980566" y="10822"/>
                    <a:pt x="3982939" y="16551"/>
                    <a:pt x="3982939" y="22525"/>
                  </a:cubicBezTo>
                  <a:lnTo>
                    <a:pt x="3982939" y="1945045"/>
                  </a:lnTo>
                  <a:cubicBezTo>
                    <a:pt x="3982939" y="1951019"/>
                    <a:pt x="3980566" y="1956748"/>
                    <a:pt x="3976341" y="1960973"/>
                  </a:cubicBezTo>
                  <a:cubicBezTo>
                    <a:pt x="3972117" y="1965197"/>
                    <a:pt x="3966387" y="1967570"/>
                    <a:pt x="3960413" y="1967570"/>
                  </a:cubicBezTo>
                  <a:lnTo>
                    <a:pt x="22525" y="1967570"/>
                  </a:lnTo>
                  <a:cubicBezTo>
                    <a:pt x="16551" y="1967570"/>
                    <a:pt x="10822" y="1965197"/>
                    <a:pt x="6598" y="1960973"/>
                  </a:cubicBezTo>
                  <a:cubicBezTo>
                    <a:pt x="2373" y="1956748"/>
                    <a:pt x="0" y="1951019"/>
                    <a:pt x="0" y="1945045"/>
                  </a:cubicBezTo>
                  <a:lnTo>
                    <a:pt x="0" y="22525"/>
                  </a:lnTo>
                  <a:cubicBezTo>
                    <a:pt x="0" y="16551"/>
                    <a:pt x="2373" y="10822"/>
                    <a:pt x="6598" y="6598"/>
                  </a:cubicBezTo>
                  <a:cubicBezTo>
                    <a:pt x="10822" y="2373"/>
                    <a:pt x="16551" y="0"/>
                    <a:pt x="22525" y="0"/>
                  </a:cubicBez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982939" cy="1996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88439" y="3848967"/>
            <a:ext cx="997761" cy="997761"/>
            <a:chOff x="0" y="0"/>
            <a:chExt cx="262785" cy="2627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98639" y="3848100"/>
            <a:ext cx="997761" cy="997761"/>
            <a:chOff x="0" y="0"/>
            <a:chExt cx="262785" cy="262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54000" y="3840939"/>
            <a:ext cx="997761" cy="997761"/>
            <a:chOff x="0" y="0"/>
            <a:chExt cx="262785" cy="2627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764108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1768630" y="-37248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0" y="0"/>
                </a:moveTo>
                <a:lnTo>
                  <a:pt x="6302769" y="0"/>
                </a:lnTo>
                <a:lnTo>
                  <a:pt x="6302769" y="2142941"/>
                </a:lnTo>
                <a:lnTo>
                  <a:pt x="0" y="2142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705499" y="749882"/>
            <a:ext cx="3802237" cy="3894737"/>
          </a:xfrm>
          <a:custGeom>
            <a:avLst/>
            <a:gdLst/>
            <a:ahLst/>
            <a:cxnLst/>
            <a:rect l="l" t="t" r="r" b="b"/>
            <a:pathLst>
              <a:path w="3802237" h="3894737">
                <a:moveTo>
                  <a:pt x="0" y="0"/>
                </a:moveTo>
                <a:lnTo>
                  <a:pt x="3802238" y="0"/>
                </a:lnTo>
                <a:lnTo>
                  <a:pt x="3802238" y="3894737"/>
                </a:lnTo>
                <a:lnTo>
                  <a:pt x="0" y="3894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430707" y="457200"/>
            <a:ext cx="549752" cy="555305"/>
          </a:xfrm>
          <a:custGeom>
            <a:avLst/>
            <a:gdLst/>
            <a:ahLst/>
            <a:cxnLst/>
            <a:rect l="l" t="t" r="r" b="b"/>
            <a:pathLst>
              <a:path w="549752" h="555305">
                <a:moveTo>
                  <a:pt x="0" y="0"/>
                </a:moveTo>
                <a:lnTo>
                  <a:pt x="549752" y="0"/>
                </a:lnTo>
                <a:lnTo>
                  <a:pt x="549752" y="555305"/>
                </a:lnTo>
                <a:lnTo>
                  <a:pt x="0" y="5553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848816" y="1449910"/>
            <a:ext cx="12131643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39237" y="7153811"/>
            <a:ext cx="3898962" cy="248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Design a face super-resolution model that integrates facial landmark heatmaps with image features to strengthen geometric priors and improve structural and identity preservation.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52364" y="7230011"/>
            <a:ext cx="3898962" cy="248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Build a unified Swin Transformer–based architecture capable of reconstructing high-quality faces from moderate (4×) and extreme (8×) low-resolution inputs.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82400" y="7131884"/>
            <a:ext cx="3898962" cy="2126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Assess </a:t>
            </a:r>
            <a:r>
              <a:rPr lang="en-US" sz="2000" dirty="0" err="1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0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 using quantitative metrics (PSNR, SSIM, LPIPS) and qualitative comparisons to determine improvements over existing methods.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54305" y="5041743"/>
            <a:ext cx="3898962" cy="157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Develop a Landmark-Guided Face SR Framework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62001" y="5327545"/>
            <a:ext cx="3898962" cy="10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Multi-Scale Face Super-Resolution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65146" y="5458760"/>
            <a:ext cx="3898962" cy="49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endParaRPr lang="en-US" sz="2999" b="1" dirty="0">
              <a:solidFill>
                <a:srgbClr val="FFFFFF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4E22110A-C53C-813A-4B4F-1AB74BB6BE39}"/>
              </a:ext>
            </a:extLst>
          </p:cNvPr>
          <p:cNvSpPr txBox="1"/>
          <p:nvPr/>
        </p:nvSpPr>
        <p:spPr>
          <a:xfrm>
            <a:off x="11582400" y="5143500"/>
            <a:ext cx="4738400" cy="157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Evaluate Performance Against State-of-the-Art Methods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6742-1E76-508E-3137-C387D5AAC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493231-A7C2-25B4-A065-E5CF95482EE9}"/>
              </a:ext>
            </a:extLst>
          </p:cNvPr>
          <p:cNvGrpSpPr/>
          <p:nvPr/>
        </p:nvGrpSpPr>
        <p:grpSpPr>
          <a:xfrm>
            <a:off x="1849479" y="3695700"/>
            <a:ext cx="997761" cy="997761"/>
            <a:chOff x="0" y="0"/>
            <a:chExt cx="262785" cy="2627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5AC468-5B32-B742-7591-D19BA07317B4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2D7E47F-1E91-7B08-AD15-7C2E5D95749F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</a:t>
              </a: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803CE7A-E46A-C087-A764-C42D2B04BA01}"/>
              </a:ext>
            </a:extLst>
          </p:cNvPr>
          <p:cNvGrpSpPr/>
          <p:nvPr/>
        </p:nvGrpSpPr>
        <p:grpSpPr>
          <a:xfrm>
            <a:off x="1849479" y="6362700"/>
            <a:ext cx="997761" cy="997761"/>
            <a:chOff x="0" y="0"/>
            <a:chExt cx="262785" cy="26278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EC39CEC-202D-93E5-4517-C254DCFD667E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D7EB5F6-7891-EE9B-D496-64652AA9D9B2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2</a:t>
              </a: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39C6377-44D3-3FD1-B292-472702C1BF64}"/>
              </a:ext>
            </a:extLst>
          </p:cNvPr>
          <p:cNvSpPr/>
          <p:nvPr/>
        </p:nvSpPr>
        <p:spPr>
          <a:xfrm>
            <a:off x="9730175" y="8369165"/>
            <a:ext cx="5127726" cy="4313699"/>
          </a:xfrm>
          <a:custGeom>
            <a:avLst/>
            <a:gdLst/>
            <a:ahLst/>
            <a:cxnLst/>
            <a:rect l="l" t="t" r="r" b="b"/>
            <a:pathLst>
              <a:path w="5127726" h="4313699">
                <a:moveTo>
                  <a:pt x="0" y="0"/>
                </a:moveTo>
                <a:lnTo>
                  <a:pt x="5127725" y="0"/>
                </a:lnTo>
                <a:lnTo>
                  <a:pt x="5127725" y="4313699"/>
                </a:lnTo>
                <a:lnTo>
                  <a:pt x="0" y="431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F46C37E-1655-0361-F034-B86EF7D29F1F}"/>
              </a:ext>
            </a:extLst>
          </p:cNvPr>
          <p:cNvSpPr/>
          <p:nvPr/>
        </p:nvSpPr>
        <p:spPr>
          <a:xfrm>
            <a:off x="-2741571" y="747927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5274269-A149-0438-3412-20941C6E9ADC}"/>
              </a:ext>
            </a:extLst>
          </p:cNvPr>
          <p:cNvSpPr/>
          <p:nvPr/>
        </p:nvSpPr>
        <p:spPr>
          <a:xfrm>
            <a:off x="16442906" y="-1965019"/>
            <a:ext cx="4591130" cy="4114800"/>
          </a:xfrm>
          <a:custGeom>
            <a:avLst/>
            <a:gdLst/>
            <a:ahLst/>
            <a:cxnLst/>
            <a:rect l="l" t="t" r="r" b="b"/>
            <a:pathLst>
              <a:path w="4591130" h="4114800">
                <a:moveTo>
                  <a:pt x="0" y="0"/>
                </a:moveTo>
                <a:lnTo>
                  <a:pt x="4591130" y="0"/>
                </a:lnTo>
                <a:lnTo>
                  <a:pt x="4591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D55EDDC-E13D-5AAC-06DE-AA1E22328D50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4F85D42-2B23-53B3-3D2D-12854920670F}"/>
              </a:ext>
            </a:extLst>
          </p:cNvPr>
          <p:cNvSpPr/>
          <p:nvPr/>
        </p:nvSpPr>
        <p:spPr>
          <a:xfrm>
            <a:off x="10899944" y="563213"/>
            <a:ext cx="465487" cy="465487"/>
          </a:xfrm>
          <a:custGeom>
            <a:avLst/>
            <a:gdLst/>
            <a:ahLst/>
            <a:cxnLst/>
            <a:rect l="l" t="t" r="r" b="b"/>
            <a:pathLst>
              <a:path w="465487" h="465487">
                <a:moveTo>
                  <a:pt x="0" y="0"/>
                </a:moveTo>
                <a:lnTo>
                  <a:pt x="465487" y="0"/>
                </a:lnTo>
                <a:lnTo>
                  <a:pt x="465487" y="465487"/>
                </a:lnTo>
                <a:lnTo>
                  <a:pt x="0" y="465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EDCFF15-DA1F-3FE7-0961-C08CCB6FBF0F}"/>
              </a:ext>
            </a:extLst>
          </p:cNvPr>
          <p:cNvSpPr txBox="1"/>
          <p:nvPr/>
        </p:nvSpPr>
        <p:spPr>
          <a:xfrm>
            <a:off x="1219200" y="1486818"/>
            <a:ext cx="1135380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Questions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01C3BC3-CB92-9724-FD29-174C6C19C0C9}"/>
              </a:ext>
            </a:extLst>
          </p:cNvPr>
          <p:cNvSpPr txBox="1"/>
          <p:nvPr/>
        </p:nvSpPr>
        <p:spPr>
          <a:xfrm>
            <a:off x="3581400" y="6481513"/>
            <a:ext cx="7206428" cy="1558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 b="1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RQ#2:</a:t>
            </a:r>
            <a:r>
              <a:rPr lang="en-US" sz="2000" b="1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  </a:t>
            </a: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To what extent can a Swin Transformer–based framework enhance </a:t>
            </a: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reconstruction</a:t>
            </a: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quality at 4× and 8× upscaling levels?</a:t>
            </a:r>
            <a:endParaRPr lang="en-US" sz="2000" dirty="0">
              <a:solidFill>
                <a:srgbClr val="006600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7666F3-F46B-C01A-223F-E03E11429D76}"/>
              </a:ext>
            </a:extLst>
          </p:cNvPr>
          <p:cNvSpPr txBox="1"/>
          <p:nvPr/>
        </p:nvSpPr>
        <p:spPr>
          <a:xfrm>
            <a:off x="3623139" y="3765257"/>
            <a:ext cx="7206428" cy="235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b="1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RQ#1:  </a:t>
            </a: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How can landmark-guided priors improve structural consistency and identity preservation in face super-resolution? </a:t>
            </a:r>
            <a:r>
              <a:rPr lang="en-US" sz="2400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w can landmark-guided priors improve structural consistency and identity preservation in face super-resolution?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E980698-4A6D-1446-5FFD-B99D9D4FF7FD}"/>
              </a:ext>
            </a:extLst>
          </p:cNvPr>
          <p:cNvSpPr/>
          <p:nvPr/>
        </p:nvSpPr>
        <p:spPr>
          <a:xfrm>
            <a:off x="12801600" y="1790700"/>
            <a:ext cx="3048000" cy="6096000"/>
          </a:xfrm>
          <a:custGeom>
            <a:avLst/>
            <a:gdLst/>
            <a:ahLst/>
            <a:cxnLst/>
            <a:rect l="l" t="t" r="r" b="b"/>
            <a:pathLst>
              <a:path w="1975104" h="4114800">
                <a:moveTo>
                  <a:pt x="0" y="0"/>
                </a:moveTo>
                <a:lnTo>
                  <a:pt x="1975104" y="0"/>
                </a:lnTo>
                <a:lnTo>
                  <a:pt x="1975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6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5379827" y="6947668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4114800"/>
                </a:moveTo>
                <a:lnTo>
                  <a:pt x="2654046" y="4114800"/>
                </a:lnTo>
                <a:lnTo>
                  <a:pt x="265404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33280" y="731535"/>
            <a:ext cx="11047466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Literature Review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1582659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-1115807" y="2057400"/>
            <a:ext cx="19403806" cy="9556594"/>
            <a:chOff x="0" y="0"/>
            <a:chExt cx="25871741" cy="12742125"/>
          </a:xfrm>
        </p:grpSpPr>
        <p:grpSp>
          <p:nvGrpSpPr>
            <p:cNvPr id="6" name="Group 6"/>
            <p:cNvGrpSpPr/>
            <p:nvPr/>
          </p:nvGrpSpPr>
          <p:grpSpPr>
            <a:xfrm>
              <a:off x="3041554" y="5000572"/>
              <a:ext cx="21742400" cy="756633"/>
              <a:chOff x="0" y="0"/>
              <a:chExt cx="11678196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167819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678196" h="406400">
                    <a:moveTo>
                      <a:pt x="11474996" y="0"/>
                    </a:moveTo>
                    <a:cubicBezTo>
                      <a:pt x="11587221" y="0"/>
                      <a:pt x="11678196" y="90976"/>
                      <a:pt x="11678196" y="203200"/>
                    </a:cubicBezTo>
                    <a:cubicBezTo>
                      <a:pt x="11678196" y="315424"/>
                      <a:pt x="11587221" y="406400"/>
                      <a:pt x="1147499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CECA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9525"/>
                <a:ext cx="11678196" cy="396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9"/>
                  </a:lnSpc>
                </a:pPr>
                <a:endParaRPr dirty="0"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3652247" y="5378888"/>
              <a:ext cx="20521013" cy="0"/>
            </a:xfrm>
            <a:prstGeom prst="line">
              <a:avLst/>
            </a:prstGeom>
            <a:ln w="76200" cap="rnd">
              <a:solidFill>
                <a:srgbClr val="F9F8F5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630750" y="3179998"/>
              <a:ext cx="694504" cy="694504"/>
            </a:xfrm>
            <a:custGeom>
              <a:avLst/>
              <a:gdLst/>
              <a:ahLst/>
              <a:cxnLst/>
              <a:rect l="l" t="t" r="r" b="b"/>
              <a:pathLst>
                <a:path w="694504" h="694504">
                  <a:moveTo>
                    <a:pt x="0" y="0"/>
                  </a:moveTo>
                  <a:lnTo>
                    <a:pt x="694504" y="0"/>
                  </a:lnTo>
                  <a:lnTo>
                    <a:pt x="694504" y="694504"/>
                  </a:lnTo>
                  <a:lnTo>
                    <a:pt x="0" y="69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331858" y="2650556"/>
              <a:ext cx="766006" cy="670255"/>
            </a:xfrm>
            <a:custGeom>
              <a:avLst/>
              <a:gdLst/>
              <a:ahLst/>
              <a:cxnLst/>
              <a:rect l="l" t="t" r="r" b="b"/>
              <a:pathLst>
                <a:path w="766006" h="670255">
                  <a:moveTo>
                    <a:pt x="0" y="0"/>
                  </a:moveTo>
                  <a:lnTo>
                    <a:pt x="766006" y="0"/>
                  </a:lnTo>
                  <a:lnTo>
                    <a:pt x="766006" y="670255"/>
                  </a:lnTo>
                  <a:lnTo>
                    <a:pt x="0" y="670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3321296" y="0"/>
              <a:ext cx="4250260" cy="2242174"/>
              <a:chOff x="0" y="0"/>
              <a:chExt cx="839558" cy="44289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39558" cy="442898"/>
              </a:xfrm>
              <a:custGeom>
                <a:avLst/>
                <a:gdLst/>
                <a:ahLst/>
                <a:cxnLst/>
                <a:rect l="l" t="t" r="r" b="b"/>
                <a:pathLst>
                  <a:path w="839558" h="442898">
                    <a:moveTo>
                      <a:pt x="51002" y="0"/>
                    </a:moveTo>
                    <a:lnTo>
                      <a:pt x="788555" y="0"/>
                    </a:lnTo>
                    <a:cubicBezTo>
                      <a:pt x="802082" y="0"/>
                      <a:pt x="815055" y="5373"/>
                      <a:pt x="824619" y="14938"/>
                    </a:cubicBezTo>
                    <a:cubicBezTo>
                      <a:pt x="834184" y="24503"/>
                      <a:pt x="839558" y="37476"/>
                      <a:pt x="839558" y="51002"/>
                    </a:cubicBezTo>
                    <a:lnTo>
                      <a:pt x="839558" y="391896"/>
                    </a:lnTo>
                    <a:cubicBezTo>
                      <a:pt x="839558" y="420064"/>
                      <a:pt x="816723" y="442898"/>
                      <a:pt x="788555" y="442898"/>
                    </a:cubicBezTo>
                    <a:lnTo>
                      <a:pt x="51002" y="442898"/>
                    </a:lnTo>
                    <a:cubicBezTo>
                      <a:pt x="37476" y="442898"/>
                      <a:pt x="24503" y="437525"/>
                      <a:pt x="14938" y="427960"/>
                    </a:cubicBezTo>
                    <a:cubicBezTo>
                      <a:pt x="5373" y="418395"/>
                      <a:pt x="0" y="405423"/>
                      <a:pt x="0" y="391896"/>
                    </a:cubicBezTo>
                    <a:lnTo>
                      <a:pt x="0" y="51002"/>
                    </a:lnTo>
                    <a:cubicBezTo>
                      <a:pt x="0" y="22835"/>
                      <a:pt x="22835" y="0"/>
                      <a:pt x="510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9525"/>
                <a:ext cx="839558" cy="4333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9"/>
                  </a:lnSpc>
                </a:pPr>
                <a:endParaRPr dirty="0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4462427" y="3029711"/>
              <a:ext cx="770797" cy="77079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778E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488" tIns="42488" rIns="42488" bIns="42488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5400000">
              <a:off x="4741948" y="3309232"/>
              <a:ext cx="211755" cy="21175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488" tIns="42488" rIns="42488" bIns="42488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21" name="AutoShape 21"/>
            <p:cNvSpPr/>
            <p:nvPr/>
          </p:nvSpPr>
          <p:spPr>
            <a:xfrm flipV="1">
              <a:off x="4817204" y="3766956"/>
              <a:ext cx="0" cy="1702586"/>
            </a:xfrm>
            <a:prstGeom prst="line">
              <a:avLst/>
            </a:prstGeom>
            <a:ln w="76200" cap="rnd">
              <a:solidFill>
                <a:srgbClr val="7778ED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041555" y="560704"/>
              <a:ext cx="6353919" cy="48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z="2199" b="1" dirty="0">
                  <a:solidFill>
                    <a:srgbClr val="7778E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Traditional / Interpolation Methods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847604" y="1255131"/>
              <a:ext cx="6047893" cy="1663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Gordita" panose="020B0604020202020204" charset="0"/>
                  <a:ea typeface="Helvetica World"/>
                  <a:cs typeface="Gordita" panose="020B0604020202020204" charset="0"/>
                  <a:sym typeface="Helvetica World"/>
                </a:rPr>
                <a:t>Bicubic, Lanczos, and patch-based upsampling.</a:t>
              </a:r>
            </a:p>
            <a:p>
              <a:pPr marL="388618" lvl="1" indent="-194309" algn="l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Gordita" panose="020B0604020202020204" charset="0"/>
                  <a:ea typeface="Helvetica World"/>
                  <a:cs typeface="Gordita" panose="020B0604020202020204" charset="0"/>
                  <a:sym typeface="Helvetica World"/>
                </a:rPr>
                <a:t>Fast but produce blurry faces and fail to preserve identity.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17383174" y="3080881"/>
              <a:ext cx="813322" cy="813322"/>
            </a:xfrm>
            <a:custGeom>
              <a:avLst/>
              <a:gdLst/>
              <a:ahLst/>
              <a:cxnLst/>
              <a:rect l="l" t="t" r="r" b="b"/>
              <a:pathLst>
                <a:path w="813322" h="813322">
                  <a:moveTo>
                    <a:pt x="0" y="0"/>
                  </a:moveTo>
                  <a:lnTo>
                    <a:pt x="813323" y="0"/>
                  </a:lnTo>
                  <a:lnTo>
                    <a:pt x="813323" y="813323"/>
                  </a:lnTo>
                  <a:lnTo>
                    <a:pt x="0" y="813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5" name="Group 25"/>
            <p:cNvGrpSpPr/>
            <p:nvPr/>
          </p:nvGrpSpPr>
          <p:grpSpPr>
            <a:xfrm rot="5400000">
              <a:off x="12674195" y="3074061"/>
              <a:ext cx="762000" cy="76200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D83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5400000">
              <a:off x="12950526" y="3350392"/>
              <a:ext cx="209338" cy="209338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31" name="AutoShape 31"/>
            <p:cNvSpPr/>
            <p:nvPr/>
          </p:nvSpPr>
          <p:spPr>
            <a:xfrm flipV="1">
              <a:off x="13055195" y="3559730"/>
              <a:ext cx="0" cy="1942413"/>
            </a:xfrm>
            <a:prstGeom prst="line">
              <a:avLst/>
            </a:prstGeom>
            <a:ln w="76200" cap="rnd">
              <a:solidFill>
                <a:srgbClr val="FF5D83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0927740" y="526513"/>
              <a:ext cx="4640959" cy="484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19"/>
                </a:lnSpc>
              </a:pPr>
              <a:r>
                <a:rPr lang="en-US" sz="2199" b="1" dirty="0">
                  <a:solidFill>
                    <a:srgbClr val="FF5D8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Joint SR–Alignment (DIC)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051420" y="1280531"/>
              <a:ext cx="6540950" cy="2082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18" lvl="1" indent="-194309" algn="just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Jointly update SR output and facial landmarks in iterative refinement.</a:t>
              </a:r>
            </a:p>
            <a:p>
              <a:pPr marL="388618" lvl="1" indent="-194309" algn="just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Improve alignment, but models are complex, slow, and sensitive to landmark errors.</a:t>
              </a:r>
            </a:p>
            <a:p>
              <a:pPr algn="just">
                <a:lnSpc>
                  <a:spcPts val="2519"/>
                </a:lnSpc>
              </a:pPr>
              <a:endParaRPr lang="en-US" sz="1799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0892010" y="7206845"/>
              <a:ext cx="722295" cy="722295"/>
            </a:xfrm>
            <a:custGeom>
              <a:avLst/>
              <a:gdLst/>
              <a:ahLst/>
              <a:cxnLst/>
              <a:rect l="l" t="t" r="r" b="b"/>
              <a:pathLst>
                <a:path w="722295" h="722295">
                  <a:moveTo>
                    <a:pt x="0" y="0"/>
                  </a:moveTo>
                  <a:lnTo>
                    <a:pt x="722294" y="0"/>
                  </a:lnTo>
                  <a:lnTo>
                    <a:pt x="722294" y="722295"/>
                  </a:lnTo>
                  <a:lnTo>
                    <a:pt x="0" y="722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5" name="Group 35"/>
            <p:cNvGrpSpPr/>
            <p:nvPr/>
          </p:nvGrpSpPr>
          <p:grpSpPr>
            <a:xfrm rot="-5400000">
              <a:off x="16868679" y="6991281"/>
              <a:ext cx="762000" cy="76200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A3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5400000">
              <a:off x="17145010" y="7267612"/>
              <a:ext cx="209338" cy="209338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 dirty="0"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17249679" y="5281337"/>
              <a:ext cx="0" cy="1986275"/>
            </a:xfrm>
            <a:prstGeom prst="line">
              <a:avLst/>
            </a:prstGeom>
            <a:ln w="76200" cap="rnd">
              <a:solidFill>
                <a:srgbClr val="FF8A38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15124549" y="8052394"/>
              <a:ext cx="4250260" cy="2222894"/>
              <a:chOff x="0" y="0"/>
              <a:chExt cx="839558" cy="43909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39558" cy="439090"/>
              </a:xfrm>
              <a:custGeom>
                <a:avLst/>
                <a:gdLst/>
                <a:ahLst/>
                <a:cxnLst/>
                <a:rect l="l" t="t" r="r" b="b"/>
                <a:pathLst>
                  <a:path w="839558" h="439090">
                    <a:moveTo>
                      <a:pt x="51002" y="0"/>
                    </a:moveTo>
                    <a:lnTo>
                      <a:pt x="788555" y="0"/>
                    </a:lnTo>
                    <a:cubicBezTo>
                      <a:pt x="802082" y="0"/>
                      <a:pt x="815055" y="5373"/>
                      <a:pt x="824619" y="14938"/>
                    </a:cubicBezTo>
                    <a:cubicBezTo>
                      <a:pt x="834184" y="24503"/>
                      <a:pt x="839558" y="37476"/>
                      <a:pt x="839558" y="51002"/>
                    </a:cubicBezTo>
                    <a:lnTo>
                      <a:pt x="839558" y="388088"/>
                    </a:lnTo>
                    <a:cubicBezTo>
                      <a:pt x="839558" y="416256"/>
                      <a:pt x="816723" y="439090"/>
                      <a:pt x="788555" y="439090"/>
                    </a:cubicBezTo>
                    <a:lnTo>
                      <a:pt x="51002" y="439090"/>
                    </a:lnTo>
                    <a:cubicBezTo>
                      <a:pt x="22835" y="439090"/>
                      <a:pt x="0" y="416256"/>
                      <a:pt x="0" y="388088"/>
                    </a:cubicBezTo>
                    <a:lnTo>
                      <a:pt x="0" y="51002"/>
                    </a:lnTo>
                    <a:cubicBezTo>
                      <a:pt x="0" y="22835"/>
                      <a:pt x="22835" y="0"/>
                      <a:pt x="510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9525"/>
                <a:ext cx="839558" cy="4295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9"/>
                  </a:lnSpc>
                </a:pPr>
                <a:endParaRPr dirty="0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4917255" y="7823420"/>
              <a:ext cx="5713495" cy="94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19"/>
                </a:lnSpc>
              </a:pPr>
              <a:r>
                <a:rPr lang="en-US" sz="2199" b="1" dirty="0">
                  <a:solidFill>
                    <a:srgbClr val="FF8A3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GAN-Based Perceptual FSR (</a:t>
              </a:r>
              <a:r>
                <a:rPr lang="en-US" sz="2199" b="1" dirty="0" err="1">
                  <a:solidFill>
                    <a:srgbClr val="FF8A3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SRGAN,SPARNet</a:t>
              </a:r>
              <a:r>
                <a:rPr lang="en-US" sz="2199" b="1" dirty="0">
                  <a:solidFill>
                    <a:srgbClr val="FF8A38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)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3672996" y="8963457"/>
              <a:ext cx="6705204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l">
                <a:lnSpc>
                  <a:spcPts val="2519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Use adversarial and perceptual losses for sharper, realistic textures.</a:t>
              </a:r>
            </a:p>
            <a:p>
              <a:pPr marL="388618" lvl="1" indent="-194309" algn="l">
                <a:lnSpc>
                  <a:spcPts val="2519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Fail to maintain global structure, hallucinate identity-distorting details.</a:t>
              </a:r>
            </a:p>
            <a:p>
              <a:pPr algn="l">
                <a:lnSpc>
                  <a:spcPts val="2519"/>
                </a:lnSpc>
              </a:pPr>
              <a:endParaRPr lang="en-US" sz="17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47" name="Freeform 47"/>
            <p:cNvSpPr/>
            <p:nvPr/>
          </p:nvSpPr>
          <p:spPr>
            <a:xfrm>
              <a:off x="6757466" y="6756444"/>
              <a:ext cx="653540" cy="653540"/>
            </a:xfrm>
            <a:custGeom>
              <a:avLst/>
              <a:gdLst/>
              <a:ahLst/>
              <a:cxnLst/>
              <a:rect l="l" t="t" r="r" b="b"/>
              <a:pathLst>
                <a:path w="653540" h="653540">
                  <a:moveTo>
                    <a:pt x="0" y="0"/>
                  </a:moveTo>
                  <a:lnTo>
                    <a:pt x="653541" y="0"/>
                  </a:lnTo>
                  <a:lnTo>
                    <a:pt x="653541" y="653540"/>
                  </a:lnTo>
                  <a:lnTo>
                    <a:pt x="0" y="65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48"/>
            <p:cNvGrpSpPr/>
            <p:nvPr/>
          </p:nvGrpSpPr>
          <p:grpSpPr>
            <a:xfrm rot="5400000">
              <a:off x="8142129" y="7333865"/>
              <a:ext cx="209338" cy="20933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-5400000">
              <a:off x="8454072" y="6920089"/>
              <a:ext cx="762000" cy="762000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86DE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4" name="AutoShape 54"/>
            <p:cNvSpPr/>
            <p:nvPr/>
          </p:nvSpPr>
          <p:spPr>
            <a:xfrm>
              <a:off x="8835072" y="5340220"/>
              <a:ext cx="0" cy="1933863"/>
            </a:xfrm>
            <a:prstGeom prst="line">
              <a:avLst/>
            </a:prstGeom>
            <a:ln w="76200" cap="rnd">
              <a:solidFill>
                <a:srgbClr val="B86DE0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7090942" y="7813444"/>
              <a:ext cx="4250260" cy="2222894"/>
              <a:chOff x="0" y="0"/>
              <a:chExt cx="839558" cy="43909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39558" cy="439090"/>
              </a:xfrm>
              <a:custGeom>
                <a:avLst/>
                <a:gdLst/>
                <a:ahLst/>
                <a:cxnLst/>
                <a:rect l="l" t="t" r="r" b="b"/>
                <a:pathLst>
                  <a:path w="839558" h="439090">
                    <a:moveTo>
                      <a:pt x="51002" y="0"/>
                    </a:moveTo>
                    <a:lnTo>
                      <a:pt x="788555" y="0"/>
                    </a:lnTo>
                    <a:cubicBezTo>
                      <a:pt x="802082" y="0"/>
                      <a:pt x="815055" y="5373"/>
                      <a:pt x="824619" y="14938"/>
                    </a:cubicBezTo>
                    <a:cubicBezTo>
                      <a:pt x="834184" y="24503"/>
                      <a:pt x="839558" y="37476"/>
                      <a:pt x="839558" y="51002"/>
                    </a:cubicBezTo>
                    <a:lnTo>
                      <a:pt x="839558" y="388088"/>
                    </a:lnTo>
                    <a:cubicBezTo>
                      <a:pt x="839558" y="416256"/>
                      <a:pt x="816723" y="439090"/>
                      <a:pt x="788555" y="439090"/>
                    </a:cubicBezTo>
                    <a:lnTo>
                      <a:pt x="51002" y="439090"/>
                    </a:lnTo>
                    <a:cubicBezTo>
                      <a:pt x="22835" y="439090"/>
                      <a:pt x="0" y="416256"/>
                      <a:pt x="0" y="388088"/>
                    </a:cubicBezTo>
                    <a:lnTo>
                      <a:pt x="0" y="51002"/>
                    </a:lnTo>
                    <a:cubicBezTo>
                      <a:pt x="0" y="22835"/>
                      <a:pt x="22835" y="0"/>
                      <a:pt x="510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9525"/>
                <a:ext cx="839558" cy="4295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9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6711118" y="7785320"/>
              <a:ext cx="7201636" cy="94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19"/>
                </a:lnSpc>
              </a:pPr>
              <a:r>
                <a:rPr lang="en-US" sz="2199" b="1">
                  <a:solidFill>
                    <a:srgbClr val="B86EE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CNN-Based FSR (SRCNN, FSRNet, Super-FAN)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5895364" y="8744138"/>
              <a:ext cx="7055162" cy="2100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7796" lvl="1" indent="-193898" algn="l">
                <a:lnSpc>
                  <a:spcPts val="2514"/>
                </a:lnSpc>
                <a:buFont typeface="Arial"/>
                <a:buChar char="•"/>
              </a:pPr>
              <a:r>
                <a:rPr lang="en-US" sz="1796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Deep CNNs</a:t>
              </a:r>
            </a:p>
            <a:p>
              <a:pPr marL="387796" lvl="1" indent="-193898" algn="l">
                <a:lnSpc>
                  <a:spcPts val="2514"/>
                </a:lnSpc>
                <a:buFont typeface="Arial"/>
                <a:buChar char="•"/>
              </a:pPr>
              <a:r>
                <a:rPr lang="en-US" sz="1796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Improve structure but lack global modeling.</a:t>
              </a:r>
            </a:p>
            <a:p>
              <a:pPr marL="387796" lvl="1" indent="-193898" algn="l">
                <a:lnSpc>
                  <a:spcPts val="2514"/>
                </a:lnSpc>
                <a:buFont typeface="Arial"/>
                <a:buChar char="•"/>
              </a:pPr>
              <a:r>
                <a:rPr lang="en-US" sz="1796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Landmark accuracy drops at very low resolutions distorted and unstable identity.</a:t>
              </a:r>
            </a:p>
            <a:p>
              <a:pPr algn="l">
                <a:lnSpc>
                  <a:spcPts val="2514"/>
                </a:lnSpc>
              </a:pPr>
              <a:endParaRPr lang="en-US" sz="1796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grpSp>
          <p:nvGrpSpPr>
            <p:cNvPr id="60" name="Group 60"/>
            <p:cNvGrpSpPr/>
            <p:nvPr/>
          </p:nvGrpSpPr>
          <p:grpSpPr>
            <a:xfrm rot="5400000">
              <a:off x="8733190" y="7216496"/>
              <a:ext cx="209338" cy="209338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 rot="5400000">
              <a:off x="20162439" y="3041460"/>
              <a:ext cx="762000" cy="762000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688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5400000">
              <a:off x="20438770" y="3317791"/>
              <a:ext cx="209338" cy="209338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2003" tIns="42003" rIns="42003" bIns="4200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9" name="AutoShape 69"/>
            <p:cNvSpPr/>
            <p:nvPr/>
          </p:nvSpPr>
          <p:spPr>
            <a:xfrm flipV="1">
              <a:off x="20543439" y="3527129"/>
              <a:ext cx="0" cy="1942413"/>
            </a:xfrm>
            <a:prstGeom prst="line">
              <a:avLst/>
            </a:prstGeom>
            <a:ln w="76200" cap="rnd">
              <a:solidFill>
                <a:srgbClr val="006884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7789835" y="422516"/>
              <a:ext cx="8081906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19"/>
                </a:lnSpc>
              </a:pPr>
              <a:r>
                <a:rPr lang="en-US" sz="2199" b="1" dirty="0">
                  <a:solidFill>
                    <a:srgbClr val="00688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Transformer-(attention based)FSR (W-Net, UFSRNet)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7316146" y="1274141"/>
              <a:ext cx="7369580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18" lvl="1" indent="-194309" algn="just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Self-attention models long-range relationships across the face</a:t>
              </a:r>
            </a:p>
            <a:p>
              <a:pPr marL="388618" lvl="1" indent="-194309" algn="just">
                <a:lnSpc>
                  <a:spcPts val="2519"/>
                </a:lnSpc>
                <a:buFont typeface="Arial"/>
                <a:buChar char="•"/>
              </a:pPr>
              <a:r>
                <a:rPr lang="en-US" sz="1799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Capture global context but lack explicit structural priors and struggle under extreme degradation (8×)</a:t>
              </a:r>
            </a:p>
            <a:p>
              <a:pPr algn="just">
                <a:lnSpc>
                  <a:spcPts val="2519"/>
                </a:lnSpc>
              </a:pPr>
              <a:endParaRPr lang="en-US" sz="1799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72" name="Freeform 72"/>
            <p:cNvSpPr/>
            <p:nvPr/>
          </p:nvSpPr>
          <p:spPr>
            <a:xfrm>
              <a:off x="0" y="7255725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5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" name="Freeform 73"/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362F-EE63-266A-D974-D485A056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F3B692-D7D0-7E49-73AB-8951054C2233}"/>
              </a:ext>
            </a:extLst>
          </p:cNvPr>
          <p:cNvSpPr/>
          <p:nvPr/>
        </p:nvSpPr>
        <p:spPr>
          <a:xfrm>
            <a:off x="-1464770" y="74991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3D34E60-ACD5-EC9C-AE64-1C5EDC727A46}"/>
              </a:ext>
            </a:extLst>
          </p:cNvPr>
          <p:cNvSpPr/>
          <p:nvPr/>
        </p:nvSpPr>
        <p:spPr>
          <a:xfrm>
            <a:off x="1582659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104C26C-D8FE-63D4-E14D-749CCD939F44}"/>
              </a:ext>
            </a:extLst>
          </p:cNvPr>
          <p:cNvSpPr/>
          <p:nvPr/>
        </p:nvSpPr>
        <p:spPr>
          <a:xfrm rot="-5400000" flipV="1">
            <a:off x="15379827" y="6947668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4114800"/>
                </a:moveTo>
                <a:lnTo>
                  <a:pt x="2654046" y="4114800"/>
                </a:lnTo>
                <a:lnTo>
                  <a:pt x="265404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582F752-20BD-B737-DA80-36BBB97D6CB5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8A2BA8D-FC33-13D0-855D-8A590934E099}"/>
              </a:ext>
            </a:extLst>
          </p:cNvPr>
          <p:cNvSpPr/>
          <p:nvPr/>
        </p:nvSpPr>
        <p:spPr>
          <a:xfrm>
            <a:off x="12146895" y="9005068"/>
            <a:ext cx="3679698" cy="3863200"/>
          </a:xfrm>
          <a:custGeom>
            <a:avLst/>
            <a:gdLst/>
            <a:ahLst/>
            <a:cxnLst/>
            <a:rect l="l" t="t" r="r" b="b"/>
            <a:pathLst>
              <a:path w="3679698" h="3863200">
                <a:moveTo>
                  <a:pt x="0" y="0"/>
                </a:moveTo>
                <a:lnTo>
                  <a:pt x="3679698" y="0"/>
                </a:lnTo>
                <a:lnTo>
                  <a:pt x="3679698" y="3863200"/>
                </a:lnTo>
                <a:lnTo>
                  <a:pt x="0" y="386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690F583-E2DB-1BF7-54D5-A6CD759281A2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2DE08E0-C8F9-E3BB-C70A-4103BC3CEE3E}"/>
              </a:ext>
            </a:extLst>
          </p:cNvPr>
          <p:cNvSpPr/>
          <p:nvPr/>
        </p:nvSpPr>
        <p:spPr>
          <a:xfrm>
            <a:off x="16116469" y="2371350"/>
            <a:ext cx="504794" cy="519235"/>
          </a:xfrm>
          <a:custGeom>
            <a:avLst/>
            <a:gdLst/>
            <a:ahLst/>
            <a:cxnLst/>
            <a:rect l="l" t="t" r="r" b="b"/>
            <a:pathLst>
              <a:path w="504794" h="519235">
                <a:moveTo>
                  <a:pt x="0" y="0"/>
                </a:moveTo>
                <a:lnTo>
                  <a:pt x="504795" y="0"/>
                </a:lnTo>
                <a:lnTo>
                  <a:pt x="504795" y="519235"/>
                </a:lnTo>
                <a:lnTo>
                  <a:pt x="0" y="519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169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3BD77B-36B5-999A-7ADA-A2A07BEC7F7C}"/>
              </a:ext>
            </a:extLst>
          </p:cNvPr>
          <p:cNvSpPr txBox="1"/>
          <p:nvPr/>
        </p:nvSpPr>
        <p:spPr>
          <a:xfrm>
            <a:off x="1773752" y="570990"/>
            <a:ext cx="1405284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Challenges and Limitation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B35F7F-0D81-96D5-EB40-C0B7013956C3}"/>
              </a:ext>
            </a:extLst>
          </p:cNvPr>
          <p:cNvSpPr txBox="1"/>
          <p:nvPr/>
        </p:nvSpPr>
        <p:spPr>
          <a:xfrm>
            <a:off x="2666595" y="2371350"/>
            <a:ext cx="14342571" cy="6024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Loss of high-frequency details (eyes, lips, contours)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Difficult identity preservation at 8×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Highly ill-posed LR → HR mapping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CNNs: limited receptive field, weak global structure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GANs: hallucinated textures, identity distortion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Transformers: lack explicit facial structural priors</a:t>
            </a:r>
          </a:p>
          <a:p>
            <a:pPr>
              <a:lnSpc>
                <a:spcPts val="3079"/>
              </a:lnSpc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High computational cost limits practicality of many Transformer-based models.</a:t>
            </a: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Real-world degradations: noise, blur, compression, pose variations</a:t>
            </a:r>
          </a:p>
        </p:txBody>
      </p:sp>
    </p:spTree>
    <p:extLst>
      <p:ext uri="{BB962C8B-B14F-4D97-AF65-F5344CB8AC3E}">
        <p14:creationId xmlns:p14="http://schemas.microsoft.com/office/powerpoint/2010/main" val="131918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111F-AAED-473B-DF54-6C6BA736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06DD00-9CCB-FE4A-28BA-784F40F888E1}"/>
              </a:ext>
            </a:extLst>
          </p:cNvPr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99EDD7-3789-6AB3-892C-F87A742829D1}"/>
              </a:ext>
            </a:extLst>
          </p:cNvPr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93BF201-2E3A-892C-191C-27D678D217BF}"/>
              </a:ext>
            </a:extLst>
          </p:cNvPr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39B875E-17CA-AAC2-03AA-D8AE3D5FB085}"/>
              </a:ext>
            </a:extLst>
          </p:cNvPr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C44E751-64D9-029B-EAA5-DEB6312E6723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951D963-124D-DAE8-762B-981238C9361F}"/>
              </a:ext>
            </a:extLst>
          </p:cNvPr>
          <p:cNvSpPr/>
          <p:nvPr/>
        </p:nvSpPr>
        <p:spPr>
          <a:xfrm>
            <a:off x="16464629" y="3086100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461C046-1070-E02F-A4DA-703AE892DB88}"/>
              </a:ext>
            </a:extLst>
          </p:cNvPr>
          <p:cNvSpPr txBox="1"/>
          <p:nvPr/>
        </p:nvSpPr>
        <p:spPr>
          <a:xfrm>
            <a:off x="2362200" y="698267"/>
            <a:ext cx="853161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Gap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FE38A-CD09-62F8-0E1A-FB05C0ED3328}"/>
              </a:ext>
            </a:extLst>
          </p:cNvPr>
          <p:cNvSpPr txBox="1"/>
          <p:nvPr/>
        </p:nvSpPr>
        <p:spPr>
          <a:xfrm>
            <a:off x="3062055" y="2592345"/>
            <a:ext cx="11580222" cy="3638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Existing face super-resolution methods often lack explicit structural priors, resulting in misaligned features and weak identity preservation.</a:t>
            </a: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 algn="just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Current models struggle under extreme degradation (especially 8×), producing blurry or hallucinated details instead of realistic identity-consistent reconstructions.</a:t>
            </a:r>
          </a:p>
          <a:p>
            <a:pPr algn="just">
              <a:lnSpc>
                <a:spcPts val="3079"/>
              </a:lnSpc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285750" indent="-28575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pic>
        <p:nvPicPr>
          <p:cNvPr id="14" name="Picture 13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906CF9E8-E993-9E52-A168-C5E549E224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47" y="5671635"/>
            <a:ext cx="6737684" cy="3571341"/>
          </a:xfrm>
          <a:prstGeom prst="rect">
            <a:avLst/>
          </a:prstGeom>
        </p:spPr>
      </p:pic>
      <p:pic>
        <p:nvPicPr>
          <p:cNvPr id="16" name="Picture 15" descr="A collage of images of a person&#10;&#10;AI-generated content may be incorrect.">
            <a:extLst>
              <a:ext uri="{FF2B5EF4-FFF2-40B4-BE49-F238E27FC236}">
                <a16:creationId xmlns:a16="http://schemas.microsoft.com/office/drawing/2014/main" id="{691E03C9-63B1-2490-2DF5-02F4B4C704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63" y="5600700"/>
            <a:ext cx="3981969" cy="41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07798-C284-FEA5-56C0-D4CC1A40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1D6F8D56-9A61-B71E-073C-C6FD777245E3}"/>
              </a:ext>
            </a:extLst>
          </p:cNvPr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A5B0F1F-611A-8F87-98A4-5F5CC6838386}"/>
              </a:ext>
            </a:extLst>
          </p:cNvPr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DD8AF1-4285-39B7-8824-5CB485354526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94029D38-44A8-68E7-8DB8-5AA92733A2C0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5F47C5D-B3A8-02DB-6DCE-676E51227462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4E4D0CB-0040-FAFB-F848-7ACA434D6DDF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B74D68CA-D511-8FF7-C6D0-E7D402A1903E}"/>
              </a:ext>
            </a:extLst>
          </p:cNvPr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4B114A2-C52A-47E2-F43F-205ABA5C814D}"/>
              </a:ext>
            </a:extLst>
          </p:cNvPr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09CB0C77-63BB-7AA7-89C9-3E28E1345900}"/>
              </a:ext>
            </a:extLst>
          </p:cNvPr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4DDBED6-0C84-5C4C-33A6-EBDBCF55870F}"/>
              </a:ext>
            </a:extLst>
          </p:cNvPr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1B68BF8-8C23-7FCF-C0BD-5761704B6ED9}"/>
              </a:ext>
            </a:extLst>
          </p:cNvPr>
          <p:cNvSpPr txBox="1"/>
          <p:nvPr/>
        </p:nvSpPr>
        <p:spPr>
          <a:xfrm>
            <a:off x="2328893" y="953418"/>
            <a:ext cx="120214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Methodology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BA25122A-BE2E-8A9D-F308-560D08C14A56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02D23E10-77FA-B247-B4B0-A4E769F664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29996"/>
            <a:ext cx="16689761" cy="66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56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978657" y="2849569"/>
            <a:ext cx="7315200" cy="5076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Start with Low-Resolution (LR) face image (32×32 for 4×, 16×16 for 8×).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Extract 5 facial landmarks (eyes, nose, mouth) from </a:t>
            </a:r>
            <a:r>
              <a:rPr lang="en-US" sz="2199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landmark CSV.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Convert each landmark into a 2D Gaussian heatmap.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Stack all 5 heatmaps → 5-channel landmark tensor.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Concatenate LR RGB (3 channels) + landmark heatmaps (5 channels).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Form a unified 8-channel guided input tensor.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diagram of a person's face&#10;&#10;AI-generated content may be incorrect.">
            <a:extLst>
              <a:ext uri="{FF2B5EF4-FFF2-40B4-BE49-F238E27FC236}">
                <a16:creationId xmlns:a16="http://schemas.microsoft.com/office/drawing/2014/main" id="{2848B4BF-BAF9-C55B-9FE7-FEE7DEB39C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1508" y="2787113"/>
            <a:ext cx="4502692" cy="5328187"/>
          </a:xfrm>
          <a:prstGeom prst="rect">
            <a:avLst/>
          </a:prstGeom>
        </p:spPr>
      </p:pic>
      <p:sp>
        <p:nvSpPr>
          <p:cNvPr id="18" name="Freeform 13">
            <a:extLst>
              <a:ext uri="{FF2B5EF4-FFF2-40B4-BE49-F238E27FC236}">
                <a16:creationId xmlns:a16="http://schemas.microsoft.com/office/drawing/2014/main" id="{A6CF8AEE-B57E-AA14-46BF-AAED7B447E14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D489C-2A2F-BAA6-B719-1C177503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F7A9DF95-76F2-901D-C376-CE3C89786B85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C07CA2B-F1EC-52A3-6DAE-0731C939086B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AC9C879-8C00-4A6D-B1E8-ED9A2B06C057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B719E23-56AB-CF81-091D-7C705D8DC30D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D34B566-6BD9-83FA-BACD-92240726718D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C41C123-930B-01B2-1E67-E61EB501E7B8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CA1624E-79B1-893C-0AD9-6C1CB98E5E91}"/>
              </a:ext>
            </a:extLst>
          </p:cNvPr>
          <p:cNvSpPr txBox="1"/>
          <p:nvPr/>
        </p:nvSpPr>
        <p:spPr>
          <a:xfrm>
            <a:off x="2286000" y="2305580"/>
            <a:ext cx="15116431" cy="3142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Each landmark (eyes, nose, mouth) is converted into a Gaussian heatmap showing its exact location.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Heatmaps act as structural attention cues for the network.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Guide the model to focus on identity-critical facial regions:</a:t>
            </a:r>
          </a:p>
          <a:p>
            <a:pPr marL="800100" lvl="1" indent="-342900">
              <a:lnSpc>
                <a:spcPts val="3079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Eyes → sharper symmetry</a:t>
            </a:r>
          </a:p>
          <a:p>
            <a:pPr marL="800100" lvl="1" indent="-342900">
              <a:lnSpc>
                <a:spcPts val="3079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Nose → accurate shape</a:t>
            </a:r>
          </a:p>
          <a:p>
            <a:pPr marL="800100" lvl="1" indent="-342900">
              <a:lnSpc>
                <a:spcPts val="3079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Mouth → better contours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Help reduce hallucination and preserve true identity.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Improve reconstruction of fine facial details in the final SR output.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2DBEA5-544E-53EB-FA62-2902DAD2EC29}"/>
              </a:ext>
            </a:extLst>
          </p:cNvPr>
          <p:cNvSpPr txBox="1"/>
          <p:nvPr/>
        </p:nvSpPr>
        <p:spPr>
          <a:xfrm>
            <a:off x="1752600" y="626653"/>
            <a:ext cx="14101888" cy="12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9460"/>
              </a:lnSpc>
            </a:pPr>
            <a:r>
              <a:rPr lang="en-US" sz="6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Landmark Heatmap Guidance</a:t>
            </a:r>
          </a:p>
        </p:txBody>
      </p:sp>
      <p:pic>
        <p:nvPicPr>
          <p:cNvPr id="4" name="Picture 3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D89990B5-B627-31DF-B96A-D00D73AEB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53" y="5681178"/>
            <a:ext cx="10690216" cy="44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2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9730175" y="8369165"/>
            <a:ext cx="5127726" cy="4313699"/>
          </a:xfrm>
          <a:custGeom>
            <a:avLst/>
            <a:gdLst/>
            <a:ahLst/>
            <a:cxnLst/>
            <a:rect l="l" t="t" r="r" b="b"/>
            <a:pathLst>
              <a:path w="5127726" h="4313699">
                <a:moveTo>
                  <a:pt x="0" y="0"/>
                </a:moveTo>
                <a:lnTo>
                  <a:pt x="5127725" y="0"/>
                </a:lnTo>
                <a:lnTo>
                  <a:pt x="5127725" y="4313699"/>
                </a:lnTo>
                <a:lnTo>
                  <a:pt x="0" y="431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741571" y="747927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42906" y="-1965019"/>
            <a:ext cx="4591130" cy="4114800"/>
          </a:xfrm>
          <a:custGeom>
            <a:avLst/>
            <a:gdLst/>
            <a:ahLst/>
            <a:cxnLst/>
            <a:rect l="l" t="t" r="r" b="b"/>
            <a:pathLst>
              <a:path w="4591130" h="4114800">
                <a:moveTo>
                  <a:pt x="0" y="0"/>
                </a:moveTo>
                <a:lnTo>
                  <a:pt x="4591130" y="0"/>
                </a:lnTo>
                <a:lnTo>
                  <a:pt x="4591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899944" y="563213"/>
            <a:ext cx="465487" cy="465487"/>
          </a:xfrm>
          <a:custGeom>
            <a:avLst/>
            <a:gdLst/>
            <a:ahLst/>
            <a:cxnLst/>
            <a:rect l="l" t="t" r="r" b="b"/>
            <a:pathLst>
              <a:path w="465487" h="465487">
                <a:moveTo>
                  <a:pt x="0" y="0"/>
                </a:moveTo>
                <a:lnTo>
                  <a:pt x="465487" y="0"/>
                </a:lnTo>
                <a:lnTo>
                  <a:pt x="465487" y="465487"/>
                </a:lnTo>
                <a:lnTo>
                  <a:pt x="0" y="465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937572" y="4901453"/>
            <a:ext cx="7206428" cy="195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8-channel tensor (3 RGB + 5 heatmaps)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Apply 3×3 convolution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Extract low-level spatial features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Merge RGB + landmark cues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Produce high-dimensional feature map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7893" y="6983974"/>
            <a:ext cx="720642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Output: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79A72-9DED-CC95-26AA-74131D52BCD7}"/>
              </a:ext>
            </a:extLst>
          </p:cNvPr>
          <p:cNvSpPr txBox="1"/>
          <p:nvPr/>
        </p:nvSpPr>
        <p:spPr>
          <a:xfrm>
            <a:off x="1407893" y="4114962"/>
            <a:ext cx="720642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Input: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1AD972DD-6711-E364-A2D5-7E0E9A7D45CA}"/>
              </a:ext>
            </a:extLst>
          </p:cNvPr>
          <p:cNvSpPr txBox="1"/>
          <p:nvPr/>
        </p:nvSpPr>
        <p:spPr>
          <a:xfrm>
            <a:off x="1849479" y="7582674"/>
            <a:ext cx="7206428" cy="76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Feature dimension expanded to 180 channels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180-channel tensor passed into RSTBs</a:t>
            </a:r>
          </a:p>
        </p:txBody>
      </p:sp>
      <p:pic>
        <p:nvPicPr>
          <p:cNvPr id="25" name="Picture 24" descr="A diagram of a process&#10;&#10;AI-generated content may be incorrect.">
            <a:extLst>
              <a:ext uri="{FF2B5EF4-FFF2-40B4-BE49-F238E27FC236}">
                <a16:creationId xmlns:a16="http://schemas.microsoft.com/office/drawing/2014/main" id="{B83D5D9C-4EAC-62C9-CCCD-A9E46B1647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2090" y="3393514"/>
            <a:ext cx="3537882" cy="4975651"/>
          </a:xfrm>
          <a:prstGeom prst="rect">
            <a:avLst/>
          </a:prstGeom>
        </p:spPr>
      </p:pic>
      <p:sp>
        <p:nvSpPr>
          <p:cNvPr id="26" name="Freeform 9">
            <a:extLst>
              <a:ext uri="{FF2B5EF4-FFF2-40B4-BE49-F238E27FC236}">
                <a16:creationId xmlns:a16="http://schemas.microsoft.com/office/drawing/2014/main" id="{EB0AC785-FCAA-9E6F-963E-F5737D7B1E17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B0C38652-A3E1-96E5-08DF-D515032A0055}"/>
              </a:ext>
            </a:extLst>
          </p:cNvPr>
          <p:cNvSpPr txBox="1"/>
          <p:nvPr/>
        </p:nvSpPr>
        <p:spPr>
          <a:xfrm>
            <a:off x="1524000" y="1132109"/>
            <a:ext cx="15578107" cy="1135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72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Shallow feature Extraction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-2609018" y="-10541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230600" y="795440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115600" y="2724032"/>
            <a:ext cx="8197407" cy="479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000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 </a:t>
            </a:r>
          </a:p>
          <a:p>
            <a:pPr>
              <a:lnSpc>
                <a:spcPts val="3079"/>
              </a:lnSpc>
            </a:pPr>
            <a:endParaRPr lang="en-US" sz="3200" dirty="0">
              <a:solidFill>
                <a:srgbClr val="015551"/>
              </a:solidFill>
              <a:latin typeface="Gordita Bold" panose="020B0604020202020204" charset="0"/>
              <a:ea typeface="Gordita"/>
              <a:cs typeface="Gordita Bold" panose="020B0604020202020204" charset="0"/>
              <a:sym typeface="Gordit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180-channel feature map.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Processed through stacked RSTBs (Residual Swin Transformer Blocks).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Each RSTB contains multiple STLs (Swin Transformer Layers)Local + global context captured via window / shifted-window attention.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MLP + </a:t>
            </a:r>
            <a:r>
              <a:rPr lang="en-US" sz="2199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LayerNorm</a:t>
            </a: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refine feature representations.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Residual connections maintain feature stability.</a:t>
            </a:r>
          </a:p>
        </p:txBody>
      </p:sp>
      <p:grpSp>
        <p:nvGrpSpPr>
          <p:cNvPr id="12" name="Group 12"/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5400000" flipH="1" flipV="1">
            <a:off x="15375452" y="890921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943612" y="8579999"/>
            <a:ext cx="599945" cy="599945"/>
          </a:xfrm>
          <a:custGeom>
            <a:avLst/>
            <a:gdLst/>
            <a:ahLst/>
            <a:cxnLst/>
            <a:rect l="l" t="t" r="r" b="b"/>
            <a:pathLst>
              <a:path w="599945" h="599945">
                <a:moveTo>
                  <a:pt x="0" y="0"/>
                </a:moveTo>
                <a:lnTo>
                  <a:pt x="599945" y="0"/>
                </a:lnTo>
                <a:lnTo>
                  <a:pt x="599945" y="599945"/>
                </a:lnTo>
                <a:lnTo>
                  <a:pt x="0" y="599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C1102C80-71A0-9848-EC5E-0B3593EAF640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EFCAC9BC-F079-351E-DC51-9CEE4D575C6F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8" name="Picture 27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2DF4507C-564B-878D-0178-F9BD32B32E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633" y="3732940"/>
            <a:ext cx="7877712" cy="4130554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115A775D-3BB0-0650-3237-33DB5FC6E4CC}"/>
              </a:ext>
            </a:extLst>
          </p:cNvPr>
          <p:cNvSpPr txBox="1"/>
          <p:nvPr/>
        </p:nvSpPr>
        <p:spPr>
          <a:xfrm>
            <a:off x="1582500" y="1064150"/>
            <a:ext cx="15730507" cy="1135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72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Deep Feature Extraction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8816" y="3416185"/>
            <a:ext cx="997761" cy="997761"/>
            <a:chOff x="0" y="0"/>
            <a:chExt cx="262785" cy="2627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46358" y="8673372"/>
            <a:ext cx="997761" cy="1214752"/>
            <a:chOff x="0" y="-57150"/>
            <a:chExt cx="262785" cy="319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48816" y="4739869"/>
            <a:ext cx="997761" cy="997761"/>
            <a:chOff x="0" y="0"/>
            <a:chExt cx="262785" cy="2627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40154" y="3425533"/>
            <a:ext cx="997761" cy="997761"/>
            <a:chOff x="0" y="0"/>
            <a:chExt cx="262785" cy="2627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6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89899" y="6356960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43383" y="7752630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Question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-2700485" y="6560361"/>
            <a:ext cx="5109611" cy="5227223"/>
          </a:xfrm>
          <a:custGeom>
            <a:avLst/>
            <a:gdLst/>
            <a:ahLst/>
            <a:cxnLst/>
            <a:rect l="l" t="t" r="r" b="b"/>
            <a:pathLst>
              <a:path w="5109611" h="5227223">
                <a:moveTo>
                  <a:pt x="0" y="0"/>
                </a:moveTo>
                <a:lnTo>
                  <a:pt x="5109611" y="0"/>
                </a:lnTo>
                <a:lnTo>
                  <a:pt x="5109611" y="5227224"/>
                </a:lnTo>
                <a:lnTo>
                  <a:pt x="0" y="5227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7" name="Group 17"/>
          <p:cNvGrpSpPr/>
          <p:nvPr/>
        </p:nvGrpSpPr>
        <p:grpSpPr>
          <a:xfrm>
            <a:off x="1848816" y="6061481"/>
            <a:ext cx="997761" cy="997761"/>
            <a:chOff x="0" y="0"/>
            <a:chExt cx="262785" cy="2627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80759" y="4762500"/>
            <a:ext cx="997761" cy="997761"/>
            <a:chOff x="0" y="0"/>
            <a:chExt cx="262785" cy="2627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7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662097" y="6363667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Methodology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848816" y="7383092"/>
            <a:ext cx="997761" cy="997761"/>
            <a:chOff x="0" y="0"/>
            <a:chExt cx="262785" cy="2627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91400" y="6134100"/>
            <a:ext cx="997761" cy="997761"/>
            <a:chOff x="0" y="0"/>
            <a:chExt cx="262785" cy="26278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8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688039" y="7752630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</p:txBody>
      </p:sp>
      <p:sp>
        <p:nvSpPr>
          <p:cNvPr id="33" name="Freeform 33"/>
          <p:cNvSpPr/>
          <p:nvPr/>
        </p:nvSpPr>
        <p:spPr>
          <a:xfrm>
            <a:off x="-2265984" y="-199264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4" name="Freeform 34"/>
          <p:cNvSpPr/>
          <p:nvPr/>
        </p:nvSpPr>
        <p:spPr>
          <a:xfrm rot="-5400000" flipH="1" flipV="1">
            <a:off x="15280202" y="-96658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5" name="Freeform 35"/>
          <p:cNvSpPr/>
          <p:nvPr/>
        </p:nvSpPr>
        <p:spPr>
          <a:xfrm>
            <a:off x="10877106" y="-2373647"/>
            <a:ext cx="4622133" cy="3316380"/>
          </a:xfrm>
          <a:custGeom>
            <a:avLst/>
            <a:gdLst/>
            <a:ahLst/>
            <a:cxnLst/>
            <a:rect l="l" t="t" r="r" b="b"/>
            <a:pathLst>
              <a:path w="4622133" h="3316380">
                <a:moveTo>
                  <a:pt x="0" y="0"/>
                </a:moveTo>
                <a:lnTo>
                  <a:pt x="4622133" y="0"/>
                </a:lnTo>
                <a:lnTo>
                  <a:pt x="4622133" y="3316380"/>
                </a:lnTo>
                <a:lnTo>
                  <a:pt x="0" y="3316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6" name="Freeform 36"/>
          <p:cNvSpPr/>
          <p:nvPr/>
        </p:nvSpPr>
        <p:spPr>
          <a:xfrm>
            <a:off x="12039166" y="2116247"/>
            <a:ext cx="454615" cy="543013"/>
          </a:xfrm>
          <a:custGeom>
            <a:avLst/>
            <a:gdLst/>
            <a:ahLst/>
            <a:cxnLst/>
            <a:rect l="l" t="t" r="r" b="b"/>
            <a:pathLst>
              <a:path w="454615" h="543013">
                <a:moveTo>
                  <a:pt x="0" y="0"/>
                </a:moveTo>
                <a:lnTo>
                  <a:pt x="454616" y="0"/>
                </a:lnTo>
                <a:lnTo>
                  <a:pt x="454616" y="543013"/>
                </a:lnTo>
                <a:lnTo>
                  <a:pt x="0" y="54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16059" t="-91472" r="-117240" b="-9038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TextBox 37"/>
          <p:cNvSpPr txBox="1"/>
          <p:nvPr/>
        </p:nvSpPr>
        <p:spPr>
          <a:xfrm>
            <a:off x="1848816" y="1543667"/>
            <a:ext cx="7333814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Overview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52076" y="3643603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13847" y="5039211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Problem Statement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F7F249C1-0F3A-3105-9BEE-A387826FF28F}"/>
              </a:ext>
            </a:extLst>
          </p:cNvPr>
          <p:cNvGrpSpPr/>
          <p:nvPr/>
        </p:nvGrpSpPr>
        <p:grpSpPr>
          <a:xfrm>
            <a:off x="13093552" y="3425533"/>
            <a:ext cx="997761" cy="997761"/>
            <a:chOff x="0" y="0"/>
            <a:chExt cx="262785" cy="262785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4C813F79-2F2C-578E-F4A8-9FC0C08D074D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75265811-622D-3C54-D3BA-306A2DEF4878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11</a:t>
              </a:r>
            </a:p>
          </p:txBody>
        </p:sp>
      </p:grpSp>
      <p:grpSp>
        <p:nvGrpSpPr>
          <p:cNvPr id="45" name="Group 5">
            <a:extLst>
              <a:ext uri="{FF2B5EF4-FFF2-40B4-BE49-F238E27FC236}">
                <a16:creationId xmlns:a16="http://schemas.microsoft.com/office/drawing/2014/main" id="{43124917-2143-DE79-D15B-DECE637B8C5B}"/>
              </a:ext>
            </a:extLst>
          </p:cNvPr>
          <p:cNvGrpSpPr/>
          <p:nvPr/>
        </p:nvGrpSpPr>
        <p:grpSpPr>
          <a:xfrm>
            <a:off x="7406148" y="7575363"/>
            <a:ext cx="997761" cy="997761"/>
            <a:chOff x="0" y="0"/>
            <a:chExt cx="262785" cy="262785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50D15A0-ED30-E991-7F43-FD8FDB6B7C56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D36AA208-88F1-13E6-160E-E265F13347AE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9</a:t>
              </a:r>
            </a:p>
          </p:txBody>
        </p:sp>
      </p:grpSp>
      <p:grpSp>
        <p:nvGrpSpPr>
          <p:cNvPr id="48" name="Group 5">
            <a:extLst>
              <a:ext uri="{FF2B5EF4-FFF2-40B4-BE49-F238E27FC236}">
                <a16:creationId xmlns:a16="http://schemas.microsoft.com/office/drawing/2014/main" id="{6006DC05-9E7D-B377-2420-B9C552F355A7}"/>
              </a:ext>
            </a:extLst>
          </p:cNvPr>
          <p:cNvGrpSpPr/>
          <p:nvPr/>
        </p:nvGrpSpPr>
        <p:grpSpPr>
          <a:xfrm>
            <a:off x="7411064" y="9004829"/>
            <a:ext cx="997761" cy="997761"/>
            <a:chOff x="0" y="0"/>
            <a:chExt cx="262785" cy="262785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49906250-8BE2-9140-90B8-DD4113DEA3EE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ED649AC0-59B4-8DD9-CDB4-B3CFC6B009FB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10</a:t>
              </a:r>
            </a:p>
          </p:txBody>
        </p:sp>
      </p:grpSp>
      <p:sp>
        <p:nvSpPr>
          <p:cNvPr id="51" name="TextBox 14">
            <a:extLst>
              <a:ext uri="{FF2B5EF4-FFF2-40B4-BE49-F238E27FC236}">
                <a16:creationId xmlns:a16="http://schemas.microsoft.com/office/drawing/2014/main" id="{576127BD-9224-D373-E50E-F5BC6A374D1B}"/>
              </a:ext>
            </a:extLst>
          </p:cNvPr>
          <p:cNvSpPr txBox="1"/>
          <p:nvPr/>
        </p:nvSpPr>
        <p:spPr>
          <a:xfrm>
            <a:off x="14394990" y="4953909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Discussion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139295AF-1F7B-C059-16FA-123A0D4E9C78}"/>
              </a:ext>
            </a:extLst>
          </p:cNvPr>
          <p:cNvSpPr txBox="1"/>
          <p:nvPr/>
        </p:nvSpPr>
        <p:spPr>
          <a:xfrm>
            <a:off x="8684627" y="4928450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Gap</a:t>
            </a: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99F4BD5D-66A7-46FD-E8C3-2BEDC5379807}"/>
              </a:ext>
            </a:extLst>
          </p:cNvPr>
          <p:cNvSpPr txBox="1"/>
          <p:nvPr/>
        </p:nvSpPr>
        <p:spPr>
          <a:xfrm>
            <a:off x="8643900" y="9141593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Experimental Setup</a:t>
            </a:r>
          </a:p>
        </p:txBody>
      </p:sp>
      <p:grpSp>
        <p:nvGrpSpPr>
          <p:cNvPr id="54" name="Group 5">
            <a:extLst>
              <a:ext uri="{FF2B5EF4-FFF2-40B4-BE49-F238E27FC236}">
                <a16:creationId xmlns:a16="http://schemas.microsoft.com/office/drawing/2014/main" id="{501D6C1D-0FD6-9C34-66EB-24DC5B428282}"/>
              </a:ext>
            </a:extLst>
          </p:cNvPr>
          <p:cNvGrpSpPr/>
          <p:nvPr/>
        </p:nvGrpSpPr>
        <p:grpSpPr>
          <a:xfrm>
            <a:off x="13145867" y="4762500"/>
            <a:ext cx="997761" cy="997761"/>
            <a:chOff x="0" y="0"/>
            <a:chExt cx="262785" cy="262785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7B63BFF-4838-995A-F704-42314E81329F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8188C054-21B8-1DB7-DAC5-2AA0648F3523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12</a:t>
              </a:r>
            </a:p>
          </p:txBody>
        </p:sp>
      </p:grpSp>
      <p:sp>
        <p:nvSpPr>
          <p:cNvPr id="57" name="TextBox 14">
            <a:extLst>
              <a:ext uri="{FF2B5EF4-FFF2-40B4-BE49-F238E27FC236}">
                <a16:creationId xmlns:a16="http://schemas.microsoft.com/office/drawing/2014/main" id="{92565492-DE6C-89A9-9588-AF74094D9E6F}"/>
              </a:ext>
            </a:extLst>
          </p:cNvPr>
          <p:cNvSpPr txBox="1"/>
          <p:nvPr/>
        </p:nvSpPr>
        <p:spPr>
          <a:xfrm>
            <a:off x="14440482" y="6312711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Conclusion</a:t>
            </a:r>
          </a:p>
        </p:txBody>
      </p:sp>
      <p:sp>
        <p:nvSpPr>
          <p:cNvPr id="58" name="TextBox 14">
            <a:extLst>
              <a:ext uri="{FF2B5EF4-FFF2-40B4-BE49-F238E27FC236}">
                <a16:creationId xmlns:a16="http://schemas.microsoft.com/office/drawing/2014/main" id="{A1D978F2-4248-22D2-32E9-650CC311FAB3}"/>
              </a:ext>
            </a:extLst>
          </p:cNvPr>
          <p:cNvSpPr txBox="1"/>
          <p:nvPr/>
        </p:nvSpPr>
        <p:spPr>
          <a:xfrm>
            <a:off x="14531496" y="7685247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Future Work</a:t>
            </a:r>
          </a:p>
        </p:txBody>
      </p:sp>
      <p:grpSp>
        <p:nvGrpSpPr>
          <p:cNvPr id="59" name="Group 5">
            <a:extLst>
              <a:ext uri="{FF2B5EF4-FFF2-40B4-BE49-F238E27FC236}">
                <a16:creationId xmlns:a16="http://schemas.microsoft.com/office/drawing/2014/main" id="{50857061-C9FE-0D51-59AC-1219F42E3A74}"/>
              </a:ext>
            </a:extLst>
          </p:cNvPr>
          <p:cNvGrpSpPr/>
          <p:nvPr/>
        </p:nvGrpSpPr>
        <p:grpSpPr>
          <a:xfrm>
            <a:off x="13209263" y="6126939"/>
            <a:ext cx="997761" cy="997761"/>
            <a:chOff x="0" y="0"/>
            <a:chExt cx="262785" cy="262785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40BF1986-B22E-6301-4854-BA74366381DB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TextBox 7">
              <a:extLst>
                <a:ext uri="{FF2B5EF4-FFF2-40B4-BE49-F238E27FC236}">
                  <a16:creationId xmlns:a16="http://schemas.microsoft.com/office/drawing/2014/main" id="{9C4D7C2B-9E69-63DD-CEE1-ECC75D7A3D2A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13</a:t>
              </a:r>
            </a:p>
          </p:txBody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7AEAEB0C-26B5-F486-4727-D68FDD3832E8}"/>
              </a:ext>
            </a:extLst>
          </p:cNvPr>
          <p:cNvSpPr txBox="1"/>
          <p:nvPr/>
        </p:nvSpPr>
        <p:spPr>
          <a:xfrm>
            <a:off x="14424560" y="3643603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Results</a:t>
            </a: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16337A26-EEE6-5FEF-80C4-8DA5187CBFE5}"/>
              </a:ext>
            </a:extLst>
          </p:cNvPr>
          <p:cNvGrpSpPr/>
          <p:nvPr/>
        </p:nvGrpSpPr>
        <p:grpSpPr>
          <a:xfrm>
            <a:off x="13227458" y="7505700"/>
            <a:ext cx="997761" cy="997761"/>
            <a:chOff x="0" y="0"/>
            <a:chExt cx="262785" cy="262785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7F2F9C9B-B9B2-A770-206F-7F932A6E3E63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TextBox 7">
              <a:extLst>
                <a:ext uri="{FF2B5EF4-FFF2-40B4-BE49-F238E27FC236}">
                  <a16:creationId xmlns:a16="http://schemas.microsoft.com/office/drawing/2014/main" id="{085AF653-579A-93CB-1CBF-157BC10BE36E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13</a:t>
              </a:r>
            </a:p>
          </p:txBody>
        </p:sp>
      </p:grpSp>
      <p:grpSp>
        <p:nvGrpSpPr>
          <p:cNvPr id="64" name="Group 5">
            <a:extLst>
              <a:ext uri="{FF2B5EF4-FFF2-40B4-BE49-F238E27FC236}">
                <a16:creationId xmlns:a16="http://schemas.microsoft.com/office/drawing/2014/main" id="{0FC85AF6-D078-1C48-BF0C-87D074179143}"/>
              </a:ext>
            </a:extLst>
          </p:cNvPr>
          <p:cNvGrpSpPr/>
          <p:nvPr/>
        </p:nvGrpSpPr>
        <p:grpSpPr>
          <a:xfrm>
            <a:off x="13275225" y="8890363"/>
            <a:ext cx="997761" cy="997761"/>
            <a:chOff x="0" y="0"/>
            <a:chExt cx="262785" cy="262785"/>
          </a:xfrm>
        </p:grpSpPr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3C4E7750-6E0F-70BB-0402-30C82A9CE925}"/>
                </a:ext>
              </a:extLst>
            </p:cNvPr>
            <p:cNvSpPr/>
            <p:nvPr/>
          </p:nvSpPr>
          <p:spPr>
            <a:xfrm>
              <a:off x="0" y="0"/>
              <a:ext cx="262785" cy="262785"/>
            </a:xfrm>
            <a:custGeom>
              <a:avLst/>
              <a:gdLst/>
              <a:ahLst/>
              <a:cxnLst/>
              <a:rect l="l" t="t" r="r" b="b"/>
              <a:pathLst>
                <a:path w="262785" h="262785">
                  <a:moveTo>
                    <a:pt x="131392" y="0"/>
                  </a:moveTo>
                  <a:lnTo>
                    <a:pt x="131392" y="0"/>
                  </a:lnTo>
                  <a:cubicBezTo>
                    <a:pt x="166240" y="0"/>
                    <a:pt x="199660" y="13843"/>
                    <a:pt x="224301" y="38484"/>
                  </a:cubicBezTo>
                  <a:cubicBezTo>
                    <a:pt x="248942" y="63125"/>
                    <a:pt x="262785" y="96545"/>
                    <a:pt x="262785" y="131392"/>
                  </a:cubicBezTo>
                  <a:lnTo>
                    <a:pt x="262785" y="131392"/>
                  </a:lnTo>
                  <a:cubicBezTo>
                    <a:pt x="262785" y="166240"/>
                    <a:pt x="248942" y="199660"/>
                    <a:pt x="224301" y="224301"/>
                  </a:cubicBezTo>
                  <a:cubicBezTo>
                    <a:pt x="199660" y="248942"/>
                    <a:pt x="166240" y="262785"/>
                    <a:pt x="131392" y="262785"/>
                  </a:cubicBezTo>
                  <a:lnTo>
                    <a:pt x="131392" y="262785"/>
                  </a:lnTo>
                  <a:cubicBezTo>
                    <a:pt x="96545" y="262785"/>
                    <a:pt x="63125" y="248942"/>
                    <a:pt x="38484" y="224301"/>
                  </a:cubicBezTo>
                  <a:cubicBezTo>
                    <a:pt x="13843" y="199660"/>
                    <a:pt x="0" y="166240"/>
                    <a:pt x="0" y="131392"/>
                  </a:cubicBezTo>
                  <a:lnTo>
                    <a:pt x="0" y="131392"/>
                  </a:lnTo>
                  <a:cubicBezTo>
                    <a:pt x="0" y="96545"/>
                    <a:pt x="13843" y="63125"/>
                    <a:pt x="38484" y="38484"/>
                  </a:cubicBezTo>
                  <a:cubicBezTo>
                    <a:pt x="63125" y="13843"/>
                    <a:pt x="96545" y="0"/>
                    <a:pt x="131392" y="0"/>
                  </a:cubicBezTo>
                  <a:close/>
                </a:path>
              </a:pathLst>
            </a:custGeom>
            <a:solidFill>
              <a:srgbClr val="57B4B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6C7B0F36-45A2-FF7F-C307-4A025A620D45}"/>
                </a:ext>
              </a:extLst>
            </p:cNvPr>
            <p:cNvSpPr txBox="1"/>
            <p:nvPr/>
          </p:nvSpPr>
          <p:spPr>
            <a:xfrm>
              <a:off x="0" y="-57150"/>
              <a:ext cx="262785" cy="319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15551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13</a:t>
              </a:r>
            </a:p>
          </p:txBody>
        </p:sp>
      </p:grpSp>
      <p:sp>
        <p:nvSpPr>
          <p:cNvPr id="67" name="TextBox 14">
            <a:extLst>
              <a:ext uri="{FF2B5EF4-FFF2-40B4-BE49-F238E27FC236}">
                <a16:creationId xmlns:a16="http://schemas.microsoft.com/office/drawing/2014/main" id="{8B536394-AAA7-2425-5D6F-2C5EABFED3D1}"/>
              </a:ext>
            </a:extLst>
          </p:cNvPr>
          <p:cNvSpPr txBox="1"/>
          <p:nvPr/>
        </p:nvSpPr>
        <p:spPr>
          <a:xfrm>
            <a:off x="14626548" y="8967435"/>
            <a:ext cx="3710214" cy="1035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Outcomes</a:t>
            </a:r>
          </a:p>
        </p:txBody>
      </p:sp>
      <p:sp>
        <p:nvSpPr>
          <p:cNvPr id="68" name="TextBox 40"/>
          <p:cNvSpPr txBox="1"/>
          <p:nvPr/>
        </p:nvSpPr>
        <p:spPr>
          <a:xfrm>
            <a:off x="3120197" y="9237362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Literary Review</a:t>
            </a:r>
          </a:p>
        </p:txBody>
      </p:sp>
      <p:sp>
        <p:nvSpPr>
          <p:cNvPr id="69" name="TextBox 39"/>
          <p:cNvSpPr txBox="1"/>
          <p:nvPr/>
        </p:nvSpPr>
        <p:spPr>
          <a:xfrm>
            <a:off x="8654147" y="3582475"/>
            <a:ext cx="417333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Challenges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F48B-1553-C00B-F8C1-599BBD18A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8F24285B-FD5B-C4F9-87C7-D2EA1305E8A8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F153D57-2F5D-E359-17AD-22A5E2CAFBDC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63B4D00-717B-83E4-BE5A-B6F1BDD243FF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3CEC9E0-74F6-26D9-567C-3B02E6A74C0E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1CCEC26-4272-A0D1-637C-D5E9343BF2DF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23D1A8D-F92B-93FF-9D13-7E0C4554FD34}"/>
              </a:ext>
            </a:extLst>
          </p:cNvPr>
          <p:cNvSpPr txBox="1"/>
          <p:nvPr/>
        </p:nvSpPr>
        <p:spPr>
          <a:xfrm>
            <a:off x="1773323" y="2779004"/>
            <a:ext cx="9669933" cy="6583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Receive deep feature maps from RSTBs.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Apply a 3×3 convolution to reduce channel dimensions for efficient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upsampling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Perform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PixelShuffle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-based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upsampling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to increase spatial resolution.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Upscale feature maps to the high-resolution size (128×128).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Apply a 3×3 reconstruction convolution to refine spatial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Incorporate a bicubic-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upsampled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LR skip connection to preserve low-frequency information.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Produce a sharp and identity-preserving super-resolved (SR) face image.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168E1AC-E3B2-FB01-EF5C-AC179585CCC5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05E7DC51-9DDC-EFD6-AE87-7C67BB1ECFA8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diagram of a person's face&#10;&#10;AI-generated content may be incorrect.">
            <a:extLst>
              <a:ext uri="{FF2B5EF4-FFF2-40B4-BE49-F238E27FC236}">
                <a16:creationId xmlns:a16="http://schemas.microsoft.com/office/drawing/2014/main" id="{5E6A1A36-BFD3-6213-00AB-4D2E1F7221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0" y="2324100"/>
            <a:ext cx="4356933" cy="5558348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6FCEAC6C-9645-BAAB-2366-1108DC2ACD39}"/>
              </a:ext>
            </a:extLst>
          </p:cNvPr>
          <p:cNvSpPr txBox="1"/>
          <p:nvPr/>
        </p:nvSpPr>
        <p:spPr>
          <a:xfrm>
            <a:off x="2328892" y="953418"/>
            <a:ext cx="13977907" cy="1135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72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Reconstruction &amp; </a:t>
            </a:r>
            <a:r>
              <a:rPr lang="en-US" sz="7200" b="1" dirty="0" err="1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Upsample</a:t>
            </a:r>
            <a:endParaRPr lang="en-US" sz="7200" b="1" dirty="0">
              <a:solidFill>
                <a:srgbClr val="015551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</p:spTree>
    <p:extLst>
      <p:ext uri="{BB962C8B-B14F-4D97-AF65-F5344CB8AC3E}">
        <p14:creationId xmlns:p14="http://schemas.microsoft.com/office/powerpoint/2010/main" val="407285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155F-87DE-7EBF-F588-7EFB4BD59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F184397E-8E82-5D97-C4C2-FB04B2286B6A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C923B2A-4955-05A6-F317-3408222EF6F0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7DDD90-2CE5-4935-9AF5-AC8E8ED12E4B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BEE6603-C530-F88E-4E33-EED443577EEB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B85197A-1B2B-60C7-5924-EFCEB5E67E5C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FF6A57A-8F8D-74A8-A9C9-F9BA64B3B98A}"/>
              </a:ext>
            </a:extLst>
          </p:cNvPr>
          <p:cNvSpPr txBox="1"/>
          <p:nvPr/>
        </p:nvSpPr>
        <p:spPr>
          <a:xfrm>
            <a:off x="1752587" y="3808256"/>
            <a:ext cx="5777373" cy="36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7213C0C-D883-816B-D3DB-6E08AA8AF556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2E7E690-AB41-F07F-7E87-503AC71032E9}"/>
              </a:ext>
            </a:extLst>
          </p:cNvPr>
          <p:cNvSpPr txBox="1"/>
          <p:nvPr/>
        </p:nvSpPr>
        <p:spPr>
          <a:xfrm>
            <a:off x="9842633" y="5808709"/>
            <a:ext cx="669674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Unexpected Findings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C23730A-105D-F4A5-4ADD-6614DC4990B0}"/>
              </a:ext>
            </a:extLst>
          </p:cNvPr>
          <p:cNvSpPr txBox="1"/>
          <p:nvPr/>
        </p:nvSpPr>
        <p:spPr>
          <a:xfrm>
            <a:off x="2495920" y="1311670"/>
            <a:ext cx="8158007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Loss Function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C71D009D-C649-E27A-E2F3-89D9EF2D592C}"/>
              </a:ext>
            </a:extLst>
          </p:cNvPr>
          <p:cNvSpPr txBox="1"/>
          <p:nvPr/>
        </p:nvSpPr>
        <p:spPr>
          <a:xfrm>
            <a:off x="3505200" y="3696507"/>
            <a:ext cx="8158007" cy="1956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Minimizes pixel-wise difference between SR and HR images.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Encourages sharper, less blurry outputs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88D3F-9BCB-2AA6-2DBE-28B1F868BED9}"/>
              </a:ext>
            </a:extLst>
          </p:cNvPr>
          <p:cNvSpPr txBox="1"/>
          <p:nvPr/>
        </p:nvSpPr>
        <p:spPr>
          <a:xfrm>
            <a:off x="2985782" y="3412249"/>
            <a:ext cx="7206428" cy="10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"/>
                <a:cs typeface="Gordita Bold"/>
                <a:sym typeface="Gordita Bold"/>
              </a:rPr>
              <a:t>L1 Reconstruction Loss</a:t>
            </a:r>
            <a:endParaRPr lang="en-US" sz="3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4199"/>
              </a:lnSpc>
            </a:pPr>
            <a:endParaRPr lang="en-US" sz="2999" b="1" dirty="0">
              <a:solidFill>
                <a:srgbClr val="015551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FB7EE-62F1-40DB-4B5A-355BC8F8E27C}"/>
              </a:ext>
            </a:extLst>
          </p:cNvPr>
          <p:cNvSpPr txBox="1"/>
          <p:nvPr/>
        </p:nvSpPr>
        <p:spPr>
          <a:xfrm>
            <a:off x="2985782" y="5562594"/>
            <a:ext cx="7206428" cy="10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"/>
                <a:cs typeface="Gordita Bold"/>
                <a:sym typeface="Gordita Bold"/>
              </a:rPr>
              <a:t>Perceptual Loss(VGG)</a:t>
            </a:r>
            <a:endParaRPr lang="en-US" sz="3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algn="l">
              <a:lnSpc>
                <a:spcPts val="4199"/>
              </a:lnSpc>
            </a:pPr>
            <a:endParaRPr lang="en-US" sz="2999" b="1" dirty="0">
              <a:solidFill>
                <a:srgbClr val="015551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B3DE497-2049-72E6-2D7F-70A57FE12C72}"/>
              </a:ext>
            </a:extLst>
          </p:cNvPr>
          <p:cNvSpPr txBox="1"/>
          <p:nvPr/>
        </p:nvSpPr>
        <p:spPr>
          <a:xfrm>
            <a:off x="3505200" y="6005315"/>
            <a:ext cx="8158007" cy="155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Compares SR and HR in deep feature space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Improves texture realism and fine detail recovery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9CF1DB-4C09-3930-620F-714C723E042B}"/>
              </a:ext>
            </a:extLst>
          </p:cNvPr>
          <p:cNvSpPr txBox="1"/>
          <p:nvPr/>
        </p:nvSpPr>
        <p:spPr>
          <a:xfrm>
            <a:off x="2895600" y="7317895"/>
            <a:ext cx="11087100" cy="58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r>
              <a:rPr lang="en-US" sz="3000" b="1" dirty="0">
                <a:solidFill>
                  <a:srgbClr val="015551"/>
                </a:solidFill>
                <a:latin typeface="Gordita Bold"/>
                <a:ea typeface="Gordita"/>
                <a:cs typeface="Gordita Bold"/>
                <a:sym typeface="Gordita Bold"/>
              </a:rPr>
              <a:t>Total Loss</a:t>
            </a:r>
            <a:endParaRPr lang="en-US" sz="30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4A635857-7F8F-9E22-8F42-97A2898DDBB5}"/>
              </a:ext>
            </a:extLst>
          </p:cNvPr>
          <p:cNvSpPr txBox="1"/>
          <p:nvPr/>
        </p:nvSpPr>
        <p:spPr>
          <a:xfrm>
            <a:off x="3505200" y="7798549"/>
            <a:ext cx="8158007" cy="1161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Combined objective: L1 + VGG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Balances pixel accuracy and perceptual quality</a:t>
            </a:r>
          </a:p>
        </p:txBody>
      </p:sp>
    </p:spTree>
    <p:extLst>
      <p:ext uri="{BB962C8B-B14F-4D97-AF65-F5344CB8AC3E}">
        <p14:creationId xmlns:p14="http://schemas.microsoft.com/office/powerpoint/2010/main" val="41453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9932-5168-AE48-DB7A-F501AF8C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033330AC-A73A-ACEE-6E6D-E9A13FDD5455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9131B59-1C4C-7B35-31D5-185053056357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88BE636-3F69-7F89-6BCD-681201F5980C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39054AB-0D1C-0E8F-9891-A928BF4FDDB1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B105B4C-5CD6-D96F-8391-FEF403E02799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48CF770-1B0A-DB33-508B-DCDB155019E1}"/>
              </a:ext>
            </a:extLst>
          </p:cNvPr>
          <p:cNvSpPr txBox="1"/>
          <p:nvPr/>
        </p:nvSpPr>
        <p:spPr>
          <a:xfrm>
            <a:off x="2514429" y="3469474"/>
            <a:ext cx="6096013" cy="349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contains 202,599 face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10,177 unique identities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Original size: 178 × 218 pixels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High variation in pose, expression, lighting, and occlusions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Large and diverse dataset for identity-preserving face SR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8467587-D661-22D3-8E8E-07BD43F5B828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DF1AA27-4DCF-555E-49F1-895C3060C769}"/>
              </a:ext>
            </a:extLst>
          </p:cNvPr>
          <p:cNvSpPr txBox="1"/>
          <p:nvPr/>
        </p:nvSpPr>
        <p:spPr>
          <a:xfrm>
            <a:off x="1748624" y="1606826"/>
            <a:ext cx="5777373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CC32D62-D7C1-1ADB-7588-43E76719F356}"/>
              </a:ext>
            </a:extLst>
          </p:cNvPr>
          <p:cNvSpPr txBox="1"/>
          <p:nvPr/>
        </p:nvSpPr>
        <p:spPr>
          <a:xfrm>
            <a:off x="9842633" y="5808709"/>
            <a:ext cx="669674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Unexpected Findings</a:t>
            </a:r>
          </a:p>
        </p:txBody>
      </p:sp>
      <p:pic>
        <p:nvPicPr>
          <p:cNvPr id="29" name="Picture 28" descr="A person in a suit&#10;&#10;AI-generated content may be incorrect.">
            <a:extLst>
              <a:ext uri="{FF2B5EF4-FFF2-40B4-BE49-F238E27FC236}">
                <a16:creationId xmlns:a16="http://schemas.microsoft.com/office/drawing/2014/main" id="{DAFF1FAA-B1B4-A777-C0D0-3ACFF86E0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647" y="2504911"/>
            <a:ext cx="1695450" cy="2076450"/>
          </a:xfrm>
          <a:prstGeom prst="rect">
            <a:avLst/>
          </a:prstGeom>
        </p:spPr>
      </p:pic>
      <p:pic>
        <p:nvPicPr>
          <p:cNvPr id="31" name="Picture 30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BFFC924E-9016-05BD-BF5F-0E87F7FCAC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697" y="2504911"/>
            <a:ext cx="1695450" cy="2076450"/>
          </a:xfrm>
          <a:prstGeom prst="rect">
            <a:avLst/>
          </a:prstGeom>
        </p:spPr>
      </p:pic>
      <p:pic>
        <p:nvPicPr>
          <p:cNvPr id="33" name="Picture 32" descr="A person with red hair&#10;&#10;AI-generated content may be incorrect.">
            <a:extLst>
              <a:ext uri="{FF2B5EF4-FFF2-40B4-BE49-F238E27FC236}">
                <a16:creationId xmlns:a16="http://schemas.microsoft.com/office/drawing/2014/main" id="{D7AC5CF6-CC1C-252E-AABC-83FDCB57CA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47" y="2504911"/>
            <a:ext cx="1695450" cy="2076450"/>
          </a:xfrm>
          <a:prstGeom prst="rect">
            <a:avLst/>
          </a:prstGeom>
        </p:spPr>
      </p:pic>
      <p:pic>
        <p:nvPicPr>
          <p:cNvPr id="35" name="Picture 34" descr="A person with long hair&#10;&#10;AI-generated content may be incorrect.">
            <a:extLst>
              <a:ext uri="{FF2B5EF4-FFF2-40B4-BE49-F238E27FC236}">
                <a16:creationId xmlns:a16="http://schemas.microsoft.com/office/drawing/2014/main" id="{F2734366-A683-1511-EB72-3B8B90275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447" y="4741675"/>
            <a:ext cx="1695450" cy="2076450"/>
          </a:xfrm>
          <a:prstGeom prst="rect">
            <a:avLst/>
          </a:prstGeom>
        </p:spPr>
      </p:pic>
      <p:pic>
        <p:nvPicPr>
          <p:cNvPr id="37" name="Picture 36" descr="A person with dark hair&#10;&#10;AI-generated content may be incorrect.">
            <a:extLst>
              <a:ext uri="{FF2B5EF4-FFF2-40B4-BE49-F238E27FC236}">
                <a16:creationId xmlns:a16="http://schemas.microsoft.com/office/drawing/2014/main" id="{34AD3567-5ED1-520E-EEB6-14A818C80E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197" y="4741675"/>
            <a:ext cx="1695450" cy="2076450"/>
          </a:xfrm>
          <a:prstGeom prst="rect">
            <a:avLst/>
          </a:prstGeom>
        </p:spPr>
      </p:pic>
      <p:pic>
        <p:nvPicPr>
          <p:cNvPr id="39" name="Picture 3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4FB7912-5E0D-1200-8B06-DCDC63332A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797" y="4741675"/>
            <a:ext cx="1695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7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97136-1DEC-1D25-E414-1800BCD22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2AE7D8F2-4CD8-5C22-F989-19E05AF555EF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363D38-352D-BA91-EFAE-FB6DA649010D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C79594-9EEB-5134-97DC-007110636334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5C32BF6-BBDC-02D9-4185-60EA94FB9EFF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FFC56D1-A4B0-8A9A-3A13-405ED80A8791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0CC2851-220B-7C9E-E819-FF1A4AA041CF}"/>
              </a:ext>
            </a:extLst>
          </p:cNvPr>
          <p:cNvSpPr txBox="1"/>
          <p:nvPr/>
        </p:nvSpPr>
        <p:spPr>
          <a:xfrm>
            <a:off x="2057400" y="3215200"/>
            <a:ext cx="9303331" cy="4921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Detect 5 facial landmarks for each 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Perform structure-aware cropping around the landmarks (removes background)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Resize cropped face to 128 × 128 (HR)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Generate LR images via bicubic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downsampling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32 × 32 for 4× SR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16 × 16 for 8× SR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Final prepared data: HR image + LR image + 5 heatmaps(.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npy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)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D5A2A68-70B0-CFEA-D9C4-406C63EE53FF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D5C9274-5449-C2DB-5AC7-327CA076D94B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8DED5903-383D-1B65-361F-235D96DB9E8F}"/>
              </a:ext>
            </a:extLst>
          </p:cNvPr>
          <p:cNvSpPr txBox="1"/>
          <p:nvPr/>
        </p:nvSpPr>
        <p:spPr>
          <a:xfrm>
            <a:off x="1651815" y="1174059"/>
            <a:ext cx="1327110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Dataset Preprocessing</a:t>
            </a:r>
          </a:p>
        </p:txBody>
      </p:sp>
      <p:pic>
        <p:nvPicPr>
          <p:cNvPr id="4" name="Picture 3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69610FEA-33B9-F226-C151-ED051BE38C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40" y="3069771"/>
            <a:ext cx="1621283" cy="1621283"/>
          </a:xfrm>
          <a:prstGeom prst="rect">
            <a:avLst/>
          </a:prstGeom>
        </p:spPr>
      </p:pic>
      <p:pic>
        <p:nvPicPr>
          <p:cNvPr id="6" name="Picture 5" descr="A person with red hair&#10;&#10;AI-generated content may be incorrect.">
            <a:extLst>
              <a:ext uri="{FF2B5EF4-FFF2-40B4-BE49-F238E27FC236}">
                <a16:creationId xmlns:a16="http://schemas.microsoft.com/office/drawing/2014/main" id="{94DCFA1D-E85A-7441-87D8-4153290B7F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46" y="3069771"/>
            <a:ext cx="1621283" cy="1621283"/>
          </a:xfrm>
          <a:prstGeom prst="rect">
            <a:avLst/>
          </a:prstGeom>
        </p:spPr>
      </p:pic>
      <p:pic>
        <p:nvPicPr>
          <p:cNvPr id="15" name="Picture 14" descr="A person with long hair&#10;&#10;AI-generated content may be incorrect.">
            <a:extLst>
              <a:ext uri="{FF2B5EF4-FFF2-40B4-BE49-F238E27FC236}">
                <a16:creationId xmlns:a16="http://schemas.microsoft.com/office/drawing/2014/main" id="{3ED9FC56-8217-DE6D-6DFF-C4BE2EE806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47" y="4915990"/>
            <a:ext cx="1621282" cy="1621282"/>
          </a:xfrm>
          <a:prstGeom prst="rect">
            <a:avLst/>
          </a:prstGeom>
        </p:spPr>
      </p:pic>
      <p:pic>
        <p:nvPicPr>
          <p:cNvPr id="17" name="Picture 16" descr="A person with short brown hair&#10;&#10;AI-generated content may be incorrect.">
            <a:extLst>
              <a:ext uri="{FF2B5EF4-FFF2-40B4-BE49-F238E27FC236}">
                <a16:creationId xmlns:a16="http://schemas.microsoft.com/office/drawing/2014/main" id="{168F0EBB-7DFE-951D-D765-5A6A49A79F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440" y="4915990"/>
            <a:ext cx="1621282" cy="1621282"/>
          </a:xfrm>
          <a:prstGeom prst="rect">
            <a:avLst/>
          </a:prstGeom>
        </p:spPr>
      </p:pic>
      <p:pic>
        <p:nvPicPr>
          <p:cNvPr id="20" name="Picture 19" descr="A person in a white shirt&#10;&#10;AI-generated content may be incorrect.">
            <a:extLst>
              <a:ext uri="{FF2B5EF4-FFF2-40B4-BE49-F238E27FC236}">
                <a16:creationId xmlns:a16="http://schemas.microsoft.com/office/drawing/2014/main" id="{40989097-5CF0-615C-98D9-AA99FC5A74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788" y="3069771"/>
            <a:ext cx="1621283" cy="1621283"/>
          </a:xfrm>
          <a:prstGeom prst="rect">
            <a:avLst/>
          </a:prstGeom>
        </p:spPr>
      </p:pic>
      <p:pic>
        <p:nvPicPr>
          <p:cNvPr id="22" name="Picture 21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2837214-0A28-D2DF-CE63-A171AE6923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519" y="4915989"/>
            <a:ext cx="1621281" cy="162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1F3C-4F0E-0982-F4B5-EF29D691F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E5BB3B8C-8693-E632-0865-895B70F2C157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BC28A89-B4E3-1FB1-53A6-DE3F31F961F4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4799576-8DD0-B023-0C9B-447CEC9A1318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0880C58-31BA-78F6-2B9F-255143BD1583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82EA4C3-92C8-4874-7140-D735BA9D710A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09F3111-A025-60C0-E2CF-453AC50813C7}"/>
              </a:ext>
            </a:extLst>
          </p:cNvPr>
          <p:cNvSpPr txBox="1"/>
          <p:nvPr/>
        </p:nvSpPr>
        <p:spPr>
          <a:xfrm>
            <a:off x="2743749" y="2976733"/>
            <a:ext cx="10723220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official train/test partition used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Training set: 168,854 images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Testing set: 1,000 images (identity-disjoint)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No overlap between training and testing identities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Both 4× and 8× SR use the same train/test identities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HR, LR, and heatmap pairs created separately for each split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Ensures fair evaluation and reliable generalization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D143975-5872-67DC-2442-7878B8E5CAED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5149B2F-84DE-194E-C905-A08A4816D920}"/>
              </a:ext>
            </a:extLst>
          </p:cNvPr>
          <p:cNvSpPr txBox="1"/>
          <p:nvPr/>
        </p:nvSpPr>
        <p:spPr>
          <a:xfrm>
            <a:off x="2032819" y="1666274"/>
            <a:ext cx="8458213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Train and Test</a:t>
            </a:r>
          </a:p>
        </p:txBody>
      </p:sp>
    </p:spTree>
    <p:extLst>
      <p:ext uri="{BB962C8B-B14F-4D97-AF65-F5344CB8AC3E}">
        <p14:creationId xmlns:p14="http://schemas.microsoft.com/office/powerpoint/2010/main" val="405514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52587" y="1251964"/>
            <a:ext cx="13161315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Experimental Setup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27811" y="3630820"/>
            <a:ext cx="6980709" cy="1901859"/>
            <a:chOff x="0" y="0"/>
            <a:chExt cx="9307612" cy="253581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Python 3.9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Python Version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2587" y="3630820"/>
            <a:ext cx="6980709" cy="1901859"/>
            <a:chOff x="0" y="0"/>
            <a:chExt cx="9307612" cy="253581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NVIDIA RTX A6000 (48 GB)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GPU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52587" y="5680554"/>
            <a:ext cx="6980709" cy="1901859"/>
            <a:chOff x="0" y="0"/>
            <a:chExt cx="9307612" cy="253581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PyTorch ≥ 1.13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DL Framework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2680" y="3630820"/>
            <a:ext cx="6980709" cy="1901859"/>
            <a:chOff x="0" y="0"/>
            <a:chExt cx="9307612" cy="253581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16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Training Batch Size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92680" y="5680554"/>
            <a:ext cx="6980709" cy="1901859"/>
            <a:chOff x="0" y="0"/>
            <a:chExt cx="9307612" cy="253581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L1 Loss + VGG Perceptual Loss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Loss Functions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927811" y="5680554"/>
            <a:ext cx="6980709" cy="1901859"/>
            <a:chOff x="0" y="0"/>
            <a:chExt cx="9307612" cy="253581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1 × 10⁻⁴ (with MultiStep decay)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Learning Rate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52587" y="7963413"/>
            <a:ext cx="6980709" cy="1901859"/>
            <a:chOff x="0" y="0"/>
            <a:chExt cx="9307612" cy="2535812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CUDA ≥ 11.3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CUDA Toolkit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927811" y="7905276"/>
            <a:ext cx="6980709" cy="1901859"/>
            <a:chOff x="0" y="0"/>
            <a:chExt cx="9307612" cy="2535812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8 (RGB + 5 heatmaps)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Input Channels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368002" y="7905276"/>
            <a:ext cx="6980709" cy="1901859"/>
            <a:chOff x="0" y="0"/>
            <a:chExt cx="9307612" cy="2535812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6317120" cy="2535812"/>
              <a:chOff x="0" y="0"/>
              <a:chExt cx="1247826" cy="50090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247826" cy="500901"/>
              </a:xfrm>
              <a:custGeom>
                <a:avLst/>
                <a:gdLst/>
                <a:ahLst/>
                <a:cxnLst/>
                <a:rect l="l" t="t" r="r" b="b"/>
                <a:pathLst>
                  <a:path w="1247826" h="500901">
                    <a:moveTo>
                      <a:pt x="71899" y="0"/>
                    </a:moveTo>
                    <a:lnTo>
                      <a:pt x="1175927" y="0"/>
                    </a:lnTo>
                    <a:cubicBezTo>
                      <a:pt x="1194996" y="0"/>
                      <a:pt x="1213284" y="7575"/>
                      <a:pt x="1226768" y="21059"/>
                    </a:cubicBezTo>
                    <a:cubicBezTo>
                      <a:pt x="1240251" y="34542"/>
                      <a:pt x="1247826" y="52830"/>
                      <a:pt x="1247826" y="71899"/>
                    </a:cubicBezTo>
                    <a:lnTo>
                      <a:pt x="1247826" y="429002"/>
                    </a:lnTo>
                    <a:cubicBezTo>
                      <a:pt x="1247826" y="468711"/>
                      <a:pt x="1215636" y="500901"/>
                      <a:pt x="1175927" y="500901"/>
                    </a:cubicBezTo>
                    <a:lnTo>
                      <a:pt x="71899" y="500901"/>
                    </a:lnTo>
                    <a:cubicBezTo>
                      <a:pt x="52830" y="500901"/>
                      <a:pt x="34542" y="493326"/>
                      <a:pt x="21059" y="479843"/>
                    </a:cubicBezTo>
                    <a:cubicBezTo>
                      <a:pt x="7575" y="466359"/>
                      <a:pt x="0" y="448071"/>
                      <a:pt x="0" y="429002"/>
                    </a:cubicBezTo>
                    <a:lnTo>
                      <a:pt x="0" y="71899"/>
                    </a:lnTo>
                    <a:cubicBezTo>
                      <a:pt x="0" y="52830"/>
                      <a:pt x="7575" y="34542"/>
                      <a:pt x="21059" y="21059"/>
                    </a:cubicBezTo>
                    <a:cubicBezTo>
                      <a:pt x="34542" y="7575"/>
                      <a:pt x="52830" y="0"/>
                      <a:pt x="71899" y="0"/>
                    </a:cubicBezTo>
                    <a:close/>
                  </a:path>
                </a:pathLst>
              </a:custGeom>
              <a:solidFill>
                <a:srgbClr val="01555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28575"/>
                <a:ext cx="1247826" cy="529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500333" y="1149350"/>
              <a:ext cx="7531231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Gordita"/>
                  <a:ea typeface="Gordita"/>
                  <a:cs typeface="Gordita"/>
                  <a:sym typeface="Gordita"/>
                </a:rPr>
                <a:t>Adam (β₁ = 0.9, β₂ = 0.999)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500333" y="326449"/>
              <a:ext cx="8807279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Optimizer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817113" y="7217967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954816" y="-1783472"/>
            <a:ext cx="3338132" cy="4114800"/>
          </a:xfrm>
          <a:custGeom>
            <a:avLst/>
            <a:gdLst/>
            <a:ahLst/>
            <a:cxnLst/>
            <a:rect l="l" t="t" r="r" b="b"/>
            <a:pathLst>
              <a:path w="3338132" h="4114800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768324" y="1568846"/>
            <a:ext cx="4063401" cy="4591414"/>
          </a:xfrm>
          <a:custGeom>
            <a:avLst/>
            <a:gdLst/>
            <a:ahLst/>
            <a:cxnLst/>
            <a:rect l="l" t="t" r="r" b="b"/>
            <a:pathLst>
              <a:path w="4063401" h="4591414">
                <a:moveTo>
                  <a:pt x="0" y="0"/>
                </a:moveTo>
                <a:lnTo>
                  <a:pt x="4063401" y="0"/>
                </a:lnTo>
                <a:lnTo>
                  <a:pt x="4063401" y="4591414"/>
                </a:lnTo>
                <a:lnTo>
                  <a:pt x="0" y="4591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3953361" y="-768477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316906" y="7055611"/>
            <a:ext cx="4688493" cy="4814883"/>
          </a:xfrm>
          <a:custGeom>
            <a:avLst/>
            <a:gdLst/>
            <a:ahLst/>
            <a:cxnLst/>
            <a:rect l="l" t="t" r="r" b="b"/>
            <a:pathLst>
              <a:path w="4688493" h="4814883">
                <a:moveTo>
                  <a:pt x="0" y="0"/>
                </a:moveTo>
                <a:lnTo>
                  <a:pt x="4688493" y="0"/>
                </a:lnTo>
                <a:lnTo>
                  <a:pt x="4688493" y="4814883"/>
                </a:lnTo>
                <a:lnTo>
                  <a:pt x="0" y="48148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40298" y="1197217"/>
            <a:ext cx="10744213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Evaluation Metrix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9611" y="4152900"/>
            <a:ext cx="6444362" cy="146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Measures pixel-level reconstruction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Higher PSNR → better fidelity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66980" y="4076700"/>
            <a:ext cx="6444362" cy="197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Measures structural consistency &amp; perceptual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Higher SSIM → better preserved facial structure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4918" y="3369253"/>
            <a:ext cx="7049081" cy="4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PSNR(Peak Signal-to-Noise Ratio)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00802" y="3369253"/>
            <a:ext cx="7297547" cy="4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SSIM (Structural Similarity Index)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2E149-6F84-26F7-16E9-02ABA673C9B0}"/>
              </a:ext>
            </a:extLst>
          </p:cNvPr>
          <p:cNvSpPr txBox="1"/>
          <p:nvPr/>
        </p:nvSpPr>
        <p:spPr>
          <a:xfrm>
            <a:off x="5486400" y="6889350"/>
            <a:ext cx="6444362" cy="10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LPIPS (Learned Perceptual Image Patch Similarity)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E12C10AF-7567-BF03-E4E5-2F277C9C0563}"/>
              </a:ext>
            </a:extLst>
          </p:cNvPr>
          <p:cNvSpPr txBox="1"/>
          <p:nvPr/>
        </p:nvSpPr>
        <p:spPr>
          <a:xfrm>
            <a:off x="5410200" y="8118800"/>
            <a:ext cx="9722224" cy="95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Measures perceptual similarity in deep feature space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Lower LPIPS → more realistic &amp; identity-faithful output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464629" y="3086100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64280" y="1324744"/>
            <a:ext cx="12578862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Quantitative Results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8C0BE24-45B0-8E8D-9F73-7096FF3B4A09}"/>
              </a:ext>
            </a:extLst>
          </p:cNvPr>
          <p:cNvSpPr txBox="1"/>
          <p:nvPr/>
        </p:nvSpPr>
        <p:spPr>
          <a:xfrm>
            <a:off x="7086600" y="5715000"/>
            <a:ext cx="669674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GPU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0218C-623F-EBAB-959A-E9B98B3B0E79}"/>
              </a:ext>
            </a:extLst>
          </p:cNvPr>
          <p:cNvSpPr txBox="1"/>
          <p:nvPr/>
        </p:nvSpPr>
        <p:spPr>
          <a:xfrm>
            <a:off x="7467600" y="6455372"/>
            <a:ext cx="5726482" cy="36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pt-BR" sz="2199" dirty="0">
                <a:solidFill>
                  <a:srgbClr val="FFFFFF"/>
                </a:solidFill>
                <a:latin typeface="Gordita"/>
                <a:ea typeface="Gordita"/>
                <a:cs typeface="Gordita"/>
                <a:sym typeface="Gordita"/>
              </a:rPr>
              <a:t>NVIDIA RTX A6000 (48 GB)</a:t>
            </a:r>
            <a:endParaRPr lang="en-US" sz="2199" dirty="0">
              <a:solidFill>
                <a:srgbClr val="FFFFFF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A7B05-C960-4FB7-F7B5-4209362E15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399" y="2784886"/>
            <a:ext cx="15776509" cy="61566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90D8-E560-EAE6-9F65-9F680042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B42D9DF9-E570-C90D-E755-D64572ADEB53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5D4F13E-7DA1-43FB-6C90-48DDD2430B83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48C94F9-CACC-D6DE-B3F7-0C2E6001AF8C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4E18017-FAE7-386C-8E1F-5B607CB6A6AA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0C9B203-6978-38F7-8AC0-8DA75469598E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7173246-AFAA-B293-35FC-16128C5356A5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E815A8C-8260-4EC7-0FBF-7E435CB4B303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7F559A72-6B19-D8B3-86CD-41581E4B5AF9}"/>
              </a:ext>
            </a:extLst>
          </p:cNvPr>
          <p:cNvSpPr txBox="1"/>
          <p:nvPr/>
        </p:nvSpPr>
        <p:spPr>
          <a:xfrm>
            <a:off x="2293007" y="802519"/>
            <a:ext cx="1308528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Qualitative Results: 4x</a:t>
            </a:r>
          </a:p>
        </p:txBody>
      </p:sp>
      <p:pic>
        <p:nvPicPr>
          <p:cNvPr id="16" name="Picture 15" descr="A collage of different people&#10;&#10;AI-generated content may be incorrect.">
            <a:extLst>
              <a:ext uri="{FF2B5EF4-FFF2-40B4-BE49-F238E27FC236}">
                <a16:creationId xmlns:a16="http://schemas.microsoft.com/office/drawing/2014/main" id="{49E2ECC7-6E80-28E1-3518-1B05534766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06" y="2468762"/>
            <a:ext cx="7543800" cy="754380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84AA7A-28C6-EF00-DAC6-2CD55B1090D1}"/>
              </a:ext>
            </a:extLst>
          </p:cNvPr>
          <p:cNvSpPr/>
          <p:nvPr/>
        </p:nvSpPr>
        <p:spPr>
          <a:xfrm>
            <a:off x="6477000" y="5448300"/>
            <a:ext cx="1828800" cy="784272"/>
          </a:xfrm>
          <a:prstGeom prst="rightArrow">
            <a:avLst/>
          </a:prstGeom>
          <a:solidFill>
            <a:srgbClr val="00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7D98F5-FF42-EAC9-CABA-FCF3D64830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9" y="4679004"/>
            <a:ext cx="2085474" cy="20854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7EAE3D-BB53-A768-C82F-278EE0910A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9" y="6840678"/>
            <a:ext cx="2085474" cy="2085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F17134-91E3-3568-D4B9-47D649E7B1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9" y="2582045"/>
            <a:ext cx="2089484" cy="19985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D988F3-9FE3-7AC0-2561-232212FC05CD}"/>
              </a:ext>
            </a:extLst>
          </p:cNvPr>
          <p:cNvSpPr txBox="1"/>
          <p:nvPr/>
        </p:nvSpPr>
        <p:spPr>
          <a:xfrm>
            <a:off x="4163783" y="8926152"/>
            <a:ext cx="1610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3200" b="1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+mj-lt"/>
              </a:rPr>
              <a:t>R</a:t>
            </a:r>
            <a:endParaRPr lang="en-US" sz="32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50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68C0A-A981-B552-C6F3-A21FB1F8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BCB3084A-3876-C5FC-7782-6B82565DA6F5}"/>
              </a:ext>
            </a:extLst>
          </p:cNvPr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314B808-5C42-9FEE-BE53-C7B05ECF57FF}"/>
              </a:ext>
            </a:extLst>
          </p:cNvPr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1829D23-DF24-697B-FF45-234C36D59013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71FE87C-EE69-3DE0-1ECC-E8592103457A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8A0B03E-FA77-3C48-FCE6-B41BD5F3798F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3875674-AED4-C9AA-23CB-4F829BC583A5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F986E7C-35C8-28B7-06F6-F34B794F0BFF}"/>
              </a:ext>
            </a:extLst>
          </p:cNvPr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21660A3-DCC1-D531-AD11-9EC431C0E8AA}"/>
              </a:ext>
            </a:extLst>
          </p:cNvPr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F3DD148-5650-F92C-0437-F66701F8BD0F}"/>
              </a:ext>
            </a:extLst>
          </p:cNvPr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466369D-AA6B-E89A-ADB9-5797D08B6F48}"/>
              </a:ext>
            </a:extLst>
          </p:cNvPr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CFADBF0-76A4-5206-9FBF-645855EF372E}"/>
              </a:ext>
            </a:extLst>
          </p:cNvPr>
          <p:cNvSpPr txBox="1"/>
          <p:nvPr/>
        </p:nvSpPr>
        <p:spPr>
          <a:xfrm>
            <a:off x="2102269" y="981446"/>
            <a:ext cx="13602613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Comparison: 4x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349B25A1-36FF-3974-4384-F7D8C8E104B2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99838D-C926-233C-B922-1528D3AE55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468"/>
            <a:ext cx="17882173" cy="5364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1F4D40-0591-1FF7-DB60-0AEE3BBD7D06}"/>
              </a:ext>
            </a:extLst>
          </p:cNvPr>
          <p:cNvSpPr txBox="1"/>
          <p:nvPr/>
        </p:nvSpPr>
        <p:spPr>
          <a:xfrm>
            <a:off x="14917915" y="2814469"/>
            <a:ext cx="3040975" cy="459384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9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4770" y="74991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82659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5400000" flipV="1">
            <a:off x="15379827" y="6947668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4114800"/>
                </a:moveTo>
                <a:lnTo>
                  <a:pt x="2654046" y="4114800"/>
                </a:lnTo>
                <a:lnTo>
                  <a:pt x="265404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2146895" y="9005068"/>
            <a:ext cx="3679698" cy="3863200"/>
          </a:xfrm>
          <a:custGeom>
            <a:avLst/>
            <a:gdLst/>
            <a:ahLst/>
            <a:cxnLst/>
            <a:rect l="l" t="t" r="r" b="b"/>
            <a:pathLst>
              <a:path w="3679698" h="3863200">
                <a:moveTo>
                  <a:pt x="0" y="0"/>
                </a:moveTo>
                <a:lnTo>
                  <a:pt x="3679698" y="0"/>
                </a:lnTo>
                <a:lnTo>
                  <a:pt x="3679698" y="3863200"/>
                </a:lnTo>
                <a:lnTo>
                  <a:pt x="0" y="386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6116469" y="2371350"/>
            <a:ext cx="504794" cy="519235"/>
          </a:xfrm>
          <a:custGeom>
            <a:avLst/>
            <a:gdLst/>
            <a:ahLst/>
            <a:cxnLst/>
            <a:rect l="l" t="t" r="r" b="b"/>
            <a:pathLst>
              <a:path w="504794" h="519235">
                <a:moveTo>
                  <a:pt x="0" y="0"/>
                </a:moveTo>
                <a:lnTo>
                  <a:pt x="504795" y="0"/>
                </a:lnTo>
                <a:lnTo>
                  <a:pt x="504795" y="519235"/>
                </a:lnTo>
                <a:lnTo>
                  <a:pt x="0" y="519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169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2650030" y="1182018"/>
            <a:ext cx="7333814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24524FEC-48C1-9C52-66FF-C770B47A05AE}"/>
              </a:ext>
            </a:extLst>
          </p:cNvPr>
          <p:cNvSpPr txBox="1"/>
          <p:nvPr/>
        </p:nvSpPr>
        <p:spPr>
          <a:xfrm>
            <a:off x="2650030" y="3418606"/>
            <a:ext cx="11751770" cy="394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Face Super-Resolution (FSR) is a fundamental computer vision problem aims to reconstruct high-resolution facial images from low-resolution inputs.</a:t>
            </a: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Unlike general SR, face SR must preserve identity, structure, and fine-grained details accurately.</a:t>
            </a: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Reconstructing facial components such as eyes, nose, and mouth is challenging due to missing high-frequency identity cues.</a:t>
            </a: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8895-873A-64C8-2DF6-2A1B78CD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54F25819-6086-DE8C-836F-FD9DACEA79E1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73FE734-D307-E85C-2312-878BE54D867D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AB0D4D2-571F-B150-4CBC-AB819E39F44B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4D3020B-2935-88D2-770D-CD56B63F0D0D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0CFD6BD-C04B-790B-8504-B031BDE70A9A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50E7C9C-29B8-4E64-1181-E64D2C0B122D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5D1ECA3-FDC9-7519-99D2-36BEEED307AF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7EB82DAF-EA4D-8C09-40B2-291CDADDA23B}"/>
              </a:ext>
            </a:extLst>
          </p:cNvPr>
          <p:cNvSpPr txBox="1"/>
          <p:nvPr/>
        </p:nvSpPr>
        <p:spPr>
          <a:xfrm>
            <a:off x="2307119" y="1084741"/>
            <a:ext cx="120214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Zoom-in Results : 4x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EDB14-2F5E-FDAF-C2D2-CCDB3F5FA1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086100"/>
            <a:ext cx="16878300" cy="5461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90A63-07BF-DFD9-E796-FBD854B287EB}"/>
              </a:ext>
            </a:extLst>
          </p:cNvPr>
          <p:cNvSpPr txBox="1"/>
          <p:nvPr/>
        </p:nvSpPr>
        <p:spPr>
          <a:xfrm>
            <a:off x="14728394" y="3086100"/>
            <a:ext cx="2873806" cy="481917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49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F802B-0F06-D2FC-D7E6-0C5F8490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E7FA673C-9A87-4DAA-125B-DD0557896EE2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BCCF5B5-F189-8825-A296-7C91FBCB50D8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928921-F112-7E68-148A-38AC821A0CCB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504F731-7117-15C7-D219-AE1227784237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D3D3285-7DB2-F61D-8808-187DB52B06D8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237FF3D-72A0-ADDB-6285-61E72DB7E7BD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0F98112-CB2D-B9BE-8EF8-6060C7A8D2D0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59D32805-0BF8-F3BA-5947-096B69C9E8DD}"/>
              </a:ext>
            </a:extLst>
          </p:cNvPr>
          <p:cNvSpPr txBox="1"/>
          <p:nvPr/>
        </p:nvSpPr>
        <p:spPr>
          <a:xfrm>
            <a:off x="2293007" y="802519"/>
            <a:ext cx="1316148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Qualitative Results : 8x</a:t>
            </a:r>
          </a:p>
        </p:txBody>
      </p:sp>
      <p:pic>
        <p:nvPicPr>
          <p:cNvPr id="2" name="Picture 1" descr="A collage of different faces&#10;&#10;AI-generated content may be incorrect.">
            <a:extLst>
              <a:ext uri="{FF2B5EF4-FFF2-40B4-BE49-F238E27FC236}">
                <a16:creationId xmlns:a16="http://schemas.microsoft.com/office/drawing/2014/main" id="{9FD694F2-A357-7F5F-1BA9-24C6AD060E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8022" y="2441223"/>
            <a:ext cx="9042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44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C2AB0-60FA-EC97-8809-3BF0606D6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DA1618F0-9D0B-0E42-D46E-906B2E1913D4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BFB3B4-B903-6F73-08FA-4FFFEDD3EBC0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D79965D-7A41-3803-EC94-BCA73C5B635F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ED2E901-5FBC-1912-0E30-5BF9DDF791D3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F8E0CAB-4F33-BA1A-D7B0-AA84E707D4DF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C9A2B49-1483-0AD5-183C-B65C7626103F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84B6AB42-54C7-9088-F840-F3C821540F74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2073A80-B171-AAFF-8111-0A35C78692EB}"/>
              </a:ext>
            </a:extLst>
          </p:cNvPr>
          <p:cNvSpPr txBox="1"/>
          <p:nvPr/>
        </p:nvSpPr>
        <p:spPr>
          <a:xfrm>
            <a:off x="2209800" y="1300783"/>
            <a:ext cx="13390081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Comparison: 8x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2CC77-BC52-B67C-085A-EA70ACB2AEE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6" y="2981799"/>
            <a:ext cx="17347474" cy="5204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9F72A-878B-85C6-21F5-4D25B072E995}"/>
              </a:ext>
            </a:extLst>
          </p:cNvPr>
          <p:cNvSpPr txBox="1"/>
          <p:nvPr/>
        </p:nvSpPr>
        <p:spPr>
          <a:xfrm>
            <a:off x="14782801" y="2997476"/>
            <a:ext cx="2971799" cy="44320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524B-F071-DF19-9A91-D68F7005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9F8EEED-8C5B-D410-6B4B-549935CC074F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4E2A2BF-D012-48BE-91CA-FC70DB8B6E6A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C6C3709-5391-951D-67AE-86C0042D91D0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2A94489-D9B9-4220-A8A3-5CF23D2FB3F4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CB49E7B-1776-AB51-B529-C14C439FDBA0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9E4CC64-D407-704D-43D3-966BD063EB1B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253A43B6-B710-105C-3848-8D229EA36BB1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BA1CA586-D696-643C-637F-9B88F676648E}"/>
              </a:ext>
            </a:extLst>
          </p:cNvPr>
          <p:cNvSpPr txBox="1"/>
          <p:nvPr/>
        </p:nvSpPr>
        <p:spPr>
          <a:xfrm>
            <a:off x="2307119" y="1084741"/>
            <a:ext cx="120214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Zoom-in Results : 8x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4B86-34D8-6ACD-5BD7-BD41C684DA0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2700"/>
            <a:ext cx="17029170" cy="4954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6EC5D-21EC-D06C-AA9F-8878A130798F}"/>
              </a:ext>
            </a:extLst>
          </p:cNvPr>
          <p:cNvSpPr txBox="1"/>
          <p:nvPr/>
        </p:nvSpPr>
        <p:spPr>
          <a:xfrm>
            <a:off x="14670030" y="3071948"/>
            <a:ext cx="2855970" cy="46623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81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681B-754C-2330-AF60-905F6118D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1D8AC1B4-16D2-C666-AE54-4E73EA7AA166}"/>
              </a:ext>
            </a:extLst>
          </p:cNvPr>
          <p:cNvSpPr/>
          <p:nvPr/>
        </p:nvSpPr>
        <p:spPr>
          <a:xfrm>
            <a:off x="16817113" y="7217967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F97193D-FC58-9CE6-41B2-FE61992FB3AB}"/>
              </a:ext>
            </a:extLst>
          </p:cNvPr>
          <p:cNvSpPr/>
          <p:nvPr/>
        </p:nvSpPr>
        <p:spPr>
          <a:xfrm>
            <a:off x="-1954816" y="-1783472"/>
            <a:ext cx="3338132" cy="4114800"/>
          </a:xfrm>
          <a:custGeom>
            <a:avLst/>
            <a:gdLst/>
            <a:ahLst/>
            <a:cxnLst/>
            <a:rect l="l" t="t" r="r" b="b"/>
            <a:pathLst>
              <a:path w="3338132" h="4114800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BC3BECA-A8AE-9EBA-C7F9-31976B187A29}"/>
              </a:ext>
            </a:extLst>
          </p:cNvPr>
          <p:cNvSpPr/>
          <p:nvPr/>
        </p:nvSpPr>
        <p:spPr>
          <a:xfrm>
            <a:off x="16768324" y="1568846"/>
            <a:ext cx="4063401" cy="4591414"/>
          </a:xfrm>
          <a:custGeom>
            <a:avLst/>
            <a:gdLst/>
            <a:ahLst/>
            <a:cxnLst/>
            <a:rect l="l" t="t" r="r" b="b"/>
            <a:pathLst>
              <a:path w="4063401" h="4591414">
                <a:moveTo>
                  <a:pt x="0" y="0"/>
                </a:moveTo>
                <a:lnTo>
                  <a:pt x="4063401" y="0"/>
                </a:lnTo>
                <a:lnTo>
                  <a:pt x="4063401" y="4591414"/>
                </a:lnTo>
                <a:lnTo>
                  <a:pt x="0" y="4591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3D8397C-DAF8-4019-8CF4-6324CF37CA26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C853614-328B-BCF9-437C-86EE1C74784C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F8D5608-9EAD-9A55-F2DD-8A469E681F8A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9E27D13-0733-29D8-34D1-329EFEA59713}"/>
              </a:ext>
            </a:extLst>
          </p:cNvPr>
          <p:cNvSpPr/>
          <p:nvPr/>
        </p:nvSpPr>
        <p:spPr>
          <a:xfrm rot="5400000">
            <a:off x="13953361" y="-768477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527C728-A8AC-AE26-5BD4-95F3898AF83C}"/>
              </a:ext>
            </a:extLst>
          </p:cNvPr>
          <p:cNvSpPr/>
          <p:nvPr/>
        </p:nvSpPr>
        <p:spPr>
          <a:xfrm>
            <a:off x="-3316906" y="7055611"/>
            <a:ext cx="4688493" cy="4814883"/>
          </a:xfrm>
          <a:custGeom>
            <a:avLst/>
            <a:gdLst/>
            <a:ahLst/>
            <a:cxnLst/>
            <a:rect l="l" t="t" r="r" b="b"/>
            <a:pathLst>
              <a:path w="4688493" h="4814883">
                <a:moveTo>
                  <a:pt x="0" y="0"/>
                </a:moveTo>
                <a:lnTo>
                  <a:pt x="4688493" y="0"/>
                </a:lnTo>
                <a:lnTo>
                  <a:pt x="4688493" y="4814883"/>
                </a:lnTo>
                <a:lnTo>
                  <a:pt x="0" y="48148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35CDF6E-6876-7ACA-D1F5-F5F97C540FAA}"/>
              </a:ext>
            </a:extLst>
          </p:cNvPr>
          <p:cNvSpPr txBox="1"/>
          <p:nvPr/>
        </p:nvSpPr>
        <p:spPr>
          <a:xfrm>
            <a:off x="1752587" y="1669657"/>
            <a:ext cx="6852421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Discussion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BB7329-ED3C-2757-A9E9-4A173E2D4857}"/>
              </a:ext>
            </a:extLst>
          </p:cNvPr>
          <p:cNvSpPr txBox="1"/>
          <p:nvPr/>
        </p:nvSpPr>
        <p:spPr>
          <a:xfrm>
            <a:off x="2743200" y="3179841"/>
            <a:ext cx="14025124" cy="4367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demonstrates strong capability in recovering identity-preserving facial details, even under severe degradation (especially 8× SR).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Landmark-guided priors significantly enhance structural alignment, helping the model reconstruct eyes, nose, and mouth more accurately than existing methods.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 Swin Transformer backbone effectively captures both local texture and global facial context, reducing distortions and unnatural artifacts.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Compared to CNN, GAN, and previous Transformer-based models,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provides a better balance between fidelity, perceptual realism, and computational efficiency.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01D618F4-0CD9-38D4-351C-1F09E55C16AB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39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FC8C0-7549-956A-96E3-D34530603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6636F495-CC9C-D43C-0670-FB6EB0C882B6}"/>
              </a:ext>
            </a:extLst>
          </p:cNvPr>
          <p:cNvSpPr/>
          <p:nvPr/>
        </p:nvSpPr>
        <p:spPr>
          <a:xfrm>
            <a:off x="16817113" y="7217967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356440-76FC-F651-854F-CA06EA945EAD}"/>
              </a:ext>
            </a:extLst>
          </p:cNvPr>
          <p:cNvSpPr/>
          <p:nvPr/>
        </p:nvSpPr>
        <p:spPr>
          <a:xfrm>
            <a:off x="-1954816" y="-1783472"/>
            <a:ext cx="3338132" cy="4114800"/>
          </a:xfrm>
          <a:custGeom>
            <a:avLst/>
            <a:gdLst/>
            <a:ahLst/>
            <a:cxnLst/>
            <a:rect l="l" t="t" r="r" b="b"/>
            <a:pathLst>
              <a:path w="3338132" h="4114800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2FA580D-D4E6-F8AB-FFB1-91DB6A34E339}"/>
              </a:ext>
            </a:extLst>
          </p:cNvPr>
          <p:cNvSpPr/>
          <p:nvPr/>
        </p:nvSpPr>
        <p:spPr>
          <a:xfrm>
            <a:off x="16768324" y="1568846"/>
            <a:ext cx="4063401" cy="4591414"/>
          </a:xfrm>
          <a:custGeom>
            <a:avLst/>
            <a:gdLst/>
            <a:ahLst/>
            <a:cxnLst/>
            <a:rect l="l" t="t" r="r" b="b"/>
            <a:pathLst>
              <a:path w="4063401" h="4591414">
                <a:moveTo>
                  <a:pt x="0" y="0"/>
                </a:moveTo>
                <a:lnTo>
                  <a:pt x="4063401" y="0"/>
                </a:lnTo>
                <a:lnTo>
                  <a:pt x="4063401" y="4591414"/>
                </a:lnTo>
                <a:lnTo>
                  <a:pt x="0" y="4591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7A5E8B-3236-BF0C-34A0-B4E39ADA4FCA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E9E15A-EDD0-FC4C-7565-DE15C423372B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CF24D90-6629-5A64-299D-F4FA5CBA1D7A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3BF1BB17-A9F6-70A2-DF78-1943CEA87084}"/>
              </a:ext>
            </a:extLst>
          </p:cNvPr>
          <p:cNvSpPr/>
          <p:nvPr/>
        </p:nvSpPr>
        <p:spPr>
          <a:xfrm rot="5400000">
            <a:off x="13953361" y="-768477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0602420-6F59-F60B-D01C-E0DC45DDCB5D}"/>
              </a:ext>
            </a:extLst>
          </p:cNvPr>
          <p:cNvSpPr/>
          <p:nvPr/>
        </p:nvSpPr>
        <p:spPr>
          <a:xfrm>
            <a:off x="-3316906" y="7055611"/>
            <a:ext cx="4688493" cy="4814883"/>
          </a:xfrm>
          <a:custGeom>
            <a:avLst/>
            <a:gdLst/>
            <a:ahLst/>
            <a:cxnLst/>
            <a:rect l="l" t="t" r="r" b="b"/>
            <a:pathLst>
              <a:path w="4688493" h="4814883">
                <a:moveTo>
                  <a:pt x="0" y="0"/>
                </a:moveTo>
                <a:lnTo>
                  <a:pt x="4688493" y="0"/>
                </a:lnTo>
                <a:lnTo>
                  <a:pt x="4688493" y="4814883"/>
                </a:lnTo>
                <a:lnTo>
                  <a:pt x="0" y="48148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312CD51-5A9C-1A66-6D41-0FB9F42807BF}"/>
              </a:ext>
            </a:extLst>
          </p:cNvPr>
          <p:cNvSpPr txBox="1"/>
          <p:nvPr/>
        </p:nvSpPr>
        <p:spPr>
          <a:xfrm>
            <a:off x="1752587" y="1669657"/>
            <a:ext cx="6852421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Discussion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E82587F-B6F9-28FA-10E1-1C4310A46397}"/>
              </a:ext>
            </a:extLst>
          </p:cNvPr>
          <p:cNvSpPr txBox="1"/>
          <p:nvPr/>
        </p:nvSpPr>
        <p:spPr>
          <a:xfrm>
            <a:off x="3276600" y="3635570"/>
            <a:ext cx="12420600" cy="2705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Results indicate that incorporating geometric priors (heatmaps) reduces hallucination and improves robustness to pose, illumination, and occlusion variations.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Despite improvements, extreme cases of low resolution still pose challenges, and performance remains sensitive to landmark detection accuracy.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0C9ABD17-4774-FF35-4499-E4F0C695C277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4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CAE0-FE76-A22D-AF90-F4CEE25D6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0330BF-C86F-6C96-3548-462165CCAC69}"/>
              </a:ext>
            </a:extLst>
          </p:cNvPr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54125A-EA33-18C1-ADB5-5AD090A0EB75}"/>
              </a:ext>
            </a:extLst>
          </p:cNvPr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E693AF-6C09-DE51-655D-49337F87C7D4}"/>
              </a:ext>
            </a:extLst>
          </p:cNvPr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7B1D3C7-D1EC-90AD-57B6-E16C4C133605}"/>
              </a:ext>
            </a:extLst>
          </p:cNvPr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2E49B4-9AA6-4D95-FB22-51417397B686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400CC9C-D748-C263-0707-8CA635FC7D64}"/>
              </a:ext>
            </a:extLst>
          </p:cNvPr>
          <p:cNvSpPr/>
          <p:nvPr/>
        </p:nvSpPr>
        <p:spPr>
          <a:xfrm>
            <a:off x="16464629" y="3052703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0724E32-1472-7549-6555-B3BA4EA1AACF}"/>
              </a:ext>
            </a:extLst>
          </p:cNvPr>
          <p:cNvSpPr txBox="1"/>
          <p:nvPr/>
        </p:nvSpPr>
        <p:spPr>
          <a:xfrm>
            <a:off x="1822938" y="888338"/>
            <a:ext cx="14037818" cy="1117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6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Efficiency vs. Quality Trade-Off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BADAE80-2A0E-C3A0-E6BC-3D2CDDE4B84C}"/>
              </a:ext>
            </a:extLst>
          </p:cNvPr>
          <p:cNvSpPr txBox="1"/>
          <p:nvPr/>
        </p:nvSpPr>
        <p:spPr>
          <a:xfrm>
            <a:off x="1927896" y="3187175"/>
            <a:ext cx="15082624" cy="4367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achieves the highest PSNR for 8× face super-resolution while maintaining low inference time.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It offers an optimal balance between reconstruction quality and runtime efficiency, outperforming heavier Transformer- and GAN-based methods.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Other models are either slower for small quality improvements or produce lower-quality results at similar runtime.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provides the best quality-to-speed ratio, making it suitable for practical and real-time deployment.</a:t>
            </a:r>
          </a:p>
        </p:txBody>
      </p:sp>
    </p:spTree>
    <p:extLst>
      <p:ext uri="{BB962C8B-B14F-4D97-AF65-F5344CB8AC3E}">
        <p14:creationId xmlns:p14="http://schemas.microsoft.com/office/powerpoint/2010/main" val="767584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285C-09D0-8CE2-685B-5A2B5B80E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49D787A2-EEBD-12FF-5FE8-2CCB93BE6B4E}"/>
              </a:ext>
            </a:extLst>
          </p:cNvPr>
          <p:cNvSpPr/>
          <p:nvPr/>
        </p:nvSpPr>
        <p:spPr>
          <a:xfrm>
            <a:off x="16442906" y="-1028700"/>
            <a:ext cx="3672459" cy="4114800"/>
          </a:xfrm>
          <a:custGeom>
            <a:avLst/>
            <a:gdLst/>
            <a:ahLst/>
            <a:cxnLst/>
            <a:rect l="l" t="t" r="r" b="b"/>
            <a:pathLst>
              <a:path w="3672459" h="4114800">
                <a:moveTo>
                  <a:pt x="0" y="0"/>
                </a:moveTo>
                <a:lnTo>
                  <a:pt x="3672459" y="0"/>
                </a:lnTo>
                <a:lnTo>
                  <a:pt x="36724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ABB5E43-9E8D-A24D-C21A-D40C74442930}"/>
              </a:ext>
            </a:extLst>
          </p:cNvPr>
          <p:cNvSpPr/>
          <p:nvPr/>
        </p:nvSpPr>
        <p:spPr>
          <a:xfrm>
            <a:off x="-2057400" y="73052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66A7ABC-BCE0-DA00-77AE-0D8DCA13456B}"/>
              </a:ext>
            </a:extLst>
          </p:cNvPr>
          <p:cNvSpPr/>
          <p:nvPr/>
        </p:nvSpPr>
        <p:spPr>
          <a:xfrm>
            <a:off x="-285750" y="-190500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0"/>
                </a:moveTo>
                <a:lnTo>
                  <a:pt x="5150699" y="0"/>
                </a:lnTo>
                <a:lnTo>
                  <a:pt x="5150699" y="1751238"/>
                </a:lnTo>
                <a:lnTo>
                  <a:pt x="0" y="1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9110D0B-83F5-5728-5719-318B7A3B67CF}"/>
              </a:ext>
            </a:extLst>
          </p:cNvPr>
          <p:cNvSpPr/>
          <p:nvPr/>
        </p:nvSpPr>
        <p:spPr>
          <a:xfrm rot="-3254041">
            <a:off x="6156316" y="8906108"/>
            <a:ext cx="4262100" cy="3505577"/>
          </a:xfrm>
          <a:custGeom>
            <a:avLst/>
            <a:gdLst/>
            <a:ahLst/>
            <a:cxnLst/>
            <a:rect l="l" t="t" r="r" b="b"/>
            <a:pathLst>
              <a:path w="4262100" h="3505577">
                <a:moveTo>
                  <a:pt x="0" y="0"/>
                </a:moveTo>
                <a:lnTo>
                  <a:pt x="4262100" y="0"/>
                </a:lnTo>
                <a:lnTo>
                  <a:pt x="4262100" y="3505577"/>
                </a:lnTo>
                <a:lnTo>
                  <a:pt x="0" y="3505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E491278-94C0-2DAB-4588-E890F3519569}"/>
              </a:ext>
            </a:extLst>
          </p:cNvPr>
          <p:cNvSpPr/>
          <p:nvPr/>
        </p:nvSpPr>
        <p:spPr>
          <a:xfrm>
            <a:off x="7164756" y="-1694396"/>
            <a:ext cx="3939439" cy="3112156"/>
          </a:xfrm>
          <a:custGeom>
            <a:avLst/>
            <a:gdLst/>
            <a:ahLst/>
            <a:cxnLst/>
            <a:rect l="l" t="t" r="r" b="b"/>
            <a:pathLst>
              <a:path w="3939439" h="3112156">
                <a:moveTo>
                  <a:pt x="0" y="0"/>
                </a:moveTo>
                <a:lnTo>
                  <a:pt x="3939438" y="0"/>
                </a:lnTo>
                <a:lnTo>
                  <a:pt x="3939438" y="3112156"/>
                </a:lnTo>
                <a:lnTo>
                  <a:pt x="0" y="3112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BDBA3DE-BAF4-3CCB-5DBA-8FF6CC9AF27C}"/>
              </a:ext>
            </a:extLst>
          </p:cNvPr>
          <p:cNvSpPr/>
          <p:nvPr/>
        </p:nvSpPr>
        <p:spPr>
          <a:xfrm>
            <a:off x="17259300" y="6080172"/>
            <a:ext cx="1396048" cy="425795"/>
          </a:xfrm>
          <a:custGeom>
            <a:avLst/>
            <a:gdLst/>
            <a:ahLst/>
            <a:cxnLst/>
            <a:rect l="l" t="t" r="r" b="b"/>
            <a:pathLst>
              <a:path w="1396048" h="425795">
                <a:moveTo>
                  <a:pt x="0" y="0"/>
                </a:moveTo>
                <a:lnTo>
                  <a:pt x="1396048" y="0"/>
                </a:lnTo>
                <a:lnTo>
                  <a:pt x="1396048" y="425794"/>
                </a:lnTo>
                <a:lnTo>
                  <a:pt x="0" y="425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101EBCA-0CD9-10A5-69F5-A22A990499A3}"/>
              </a:ext>
            </a:extLst>
          </p:cNvPr>
          <p:cNvSpPr/>
          <p:nvPr/>
        </p:nvSpPr>
        <p:spPr>
          <a:xfrm flipH="1">
            <a:off x="13291522" y="9395223"/>
            <a:ext cx="6302768" cy="2142941"/>
          </a:xfrm>
          <a:custGeom>
            <a:avLst/>
            <a:gdLst/>
            <a:ahLst/>
            <a:cxnLst/>
            <a:rect l="l" t="t" r="r" b="b"/>
            <a:pathLst>
              <a:path w="6302768" h="2142941">
                <a:moveTo>
                  <a:pt x="6302768" y="0"/>
                </a:moveTo>
                <a:lnTo>
                  <a:pt x="0" y="0"/>
                </a:lnTo>
                <a:lnTo>
                  <a:pt x="0" y="2142942"/>
                </a:lnTo>
                <a:lnTo>
                  <a:pt x="6302768" y="2142942"/>
                </a:lnTo>
                <a:lnTo>
                  <a:pt x="63027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0F27F51C-7C73-269D-648D-70598B5E83DD}"/>
              </a:ext>
            </a:extLst>
          </p:cNvPr>
          <p:cNvSpPr txBox="1"/>
          <p:nvPr/>
        </p:nvSpPr>
        <p:spPr>
          <a:xfrm>
            <a:off x="2209800" y="1300783"/>
            <a:ext cx="145542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60"/>
              </a:lnSpc>
            </a:pPr>
            <a:r>
              <a:rPr lang="en-US" sz="6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Efficiency vs. Quality Trade-Off</a:t>
            </a:r>
          </a:p>
          <a:p>
            <a:pPr algn="l">
              <a:lnSpc>
                <a:spcPts val="9460"/>
              </a:lnSpc>
            </a:pPr>
            <a:endParaRPr lang="en-US" sz="8600" b="1" dirty="0">
              <a:solidFill>
                <a:srgbClr val="015551"/>
              </a:solidFill>
              <a:latin typeface="Gordita Bold"/>
              <a:ea typeface="Gordita Bold"/>
              <a:cs typeface="Gordita Bold"/>
              <a:sym typeface="Gordita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75E81-E7AF-DB58-824D-20F0FD43C8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05" y="2617533"/>
            <a:ext cx="8903927" cy="692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7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0366B-6F68-6570-8079-5D0FD000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544EB04E-8F6F-7203-F93D-DE89642DBE48}"/>
              </a:ext>
            </a:extLst>
          </p:cNvPr>
          <p:cNvSpPr/>
          <p:nvPr/>
        </p:nvSpPr>
        <p:spPr>
          <a:xfrm>
            <a:off x="16817113" y="7217967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74B85AF-5752-41F2-EF2A-58CBC9B5B8DA}"/>
              </a:ext>
            </a:extLst>
          </p:cNvPr>
          <p:cNvSpPr/>
          <p:nvPr/>
        </p:nvSpPr>
        <p:spPr>
          <a:xfrm>
            <a:off x="-1954816" y="-1783472"/>
            <a:ext cx="3338132" cy="4114800"/>
          </a:xfrm>
          <a:custGeom>
            <a:avLst/>
            <a:gdLst/>
            <a:ahLst/>
            <a:cxnLst/>
            <a:rect l="l" t="t" r="r" b="b"/>
            <a:pathLst>
              <a:path w="3338132" h="4114800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9C1208-88CA-2EA7-D7AD-91A5638AD3C0}"/>
              </a:ext>
            </a:extLst>
          </p:cNvPr>
          <p:cNvSpPr/>
          <p:nvPr/>
        </p:nvSpPr>
        <p:spPr>
          <a:xfrm>
            <a:off x="16768324" y="1568846"/>
            <a:ext cx="4063401" cy="4591414"/>
          </a:xfrm>
          <a:custGeom>
            <a:avLst/>
            <a:gdLst/>
            <a:ahLst/>
            <a:cxnLst/>
            <a:rect l="l" t="t" r="r" b="b"/>
            <a:pathLst>
              <a:path w="4063401" h="4591414">
                <a:moveTo>
                  <a:pt x="0" y="0"/>
                </a:moveTo>
                <a:lnTo>
                  <a:pt x="4063401" y="0"/>
                </a:lnTo>
                <a:lnTo>
                  <a:pt x="4063401" y="4591414"/>
                </a:lnTo>
                <a:lnTo>
                  <a:pt x="0" y="4591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BD7B19-9F51-0EF1-4799-FDA9FC8254A0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891D4C7-5D7E-1FE3-EDBF-313A3DE6CF89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F918068-2192-F1D9-9D8B-E1C4CA649CE4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E24E5C75-600C-9AE0-CC94-247A15DDEADD}"/>
              </a:ext>
            </a:extLst>
          </p:cNvPr>
          <p:cNvSpPr/>
          <p:nvPr/>
        </p:nvSpPr>
        <p:spPr>
          <a:xfrm rot="5400000">
            <a:off x="13953361" y="-768477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1797257-DB4B-B99E-D294-657E5AAFC3BE}"/>
              </a:ext>
            </a:extLst>
          </p:cNvPr>
          <p:cNvSpPr/>
          <p:nvPr/>
        </p:nvSpPr>
        <p:spPr>
          <a:xfrm>
            <a:off x="-3316906" y="7055611"/>
            <a:ext cx="4688493" cy="4814883"/>
          </a:xfrm>
          <a:custGeom>
            <a:avLst/>
            <a:gdLst/>
            <a:ahLst/>
            <a:cxnLst/>
            <a:rect l="l" t="t" r="r" b="b"/>
            <a:pathLst>
              <a:path w="4688493" h="4814883">
                <a:moveTo>
                  <a:pt x="0" y="0"/>
                </a:moveTo>
                <a:lnTo>
                  <a:pt x="4688493" y="0"/>
                </a:lnTo>
                <a:lnTo>
                  <a:pt x="4688493" y="4814883"/>
                </a:lnTo>
                <a:lnTo>
                  <a:pt x="0" y="48148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4F7E6D3-8998-3B98-4608-23EF8196147E}"/>
              </a:ext>
            </a:extLst>
          </p:cNvPr>
          <p:cNvSpPr txBox="1"/>
          <p:nvPr/>
        </p:nvSpPr>
        <p:spPr>
          <a:xfrm>
            <a:off x="1752587" y="1669657"/>
            <a:ext cx="6852421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Limitation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4D53B8F-F251-EEB9-9EF4-95354A16CB91}"/>
              </a:ext>
            </a:extLst>
          </p:cNvPr>
          <p:cNvSpPr txBox="1"/>
          <p:nvPr/>
        </p:nvSpPr>
        <p:spPr>
          <a:xfrm>
            <a:off x="3276600" y="3635570"/>
            <a:ext cx="12420600" cy="5095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Model is trained and evaluated only on </a:t>
            </a:r>
            <a:r>
              <a:rPr lang="en-US" sz="28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8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; performance on other datasets may vary.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SR quality may decrease in cases of extreme poses, heavy occlusion, or very noisy inputs.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Landmark-based guidance relies on correct landmark detection, which may fail in some conditions.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Further improvement is needed for handling real-world, unconstrained images outside controlled datasets.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499F36BD-275D-7A19-717A-B059BA186A72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6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E4EB9-0866-4D46-EA20-792CE271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56A69B-AD90-4C4B-584C-2FF4C6D894F5}"/>
              </a:ext>
            </a:extLst>
          </p:cNvPr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FC1221-CA83-4103-7C7E-6A9A02FEF896}"/>
              </a:ext>
            </a:extLst>
          </p:cNvPr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CBE152-537C-D9D4-4780-BB91A3630D7A}"/>
              </a:ext>
            </a:extLst>
          </p:cNvPr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6DA59C6-998E-58BF-E794-D451E15187CC}"/>
              </a:ext>
            </a:extLst>
          </p:cNvPr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2036D73-D7F9-E772-86D9-06D782D5ECFC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3055A6A-F15F-B08F-6529-FFAADE617BB3}"/>
              </a:ext>
            </a:extLst>
          </p:cNvPr>
          <p:cNvSpPr/>
          <p:nvPr/>
        </p:nvSpPr>
        <p:spPr>
          <a:xfrm>
            <a:off x="16464629" y="3086100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D61B7F-3547-30F2-C5B4-D0842AF2509C}"/>
              </a:ext>
            </a:extLst>
          </p:cNvPr>
          <p:cNvSpPr txBox="1"/>
          <p:nvPr/>
        </p:nvSpPr>
        <p:spPr>
          <a:xfrm>
            <a:off x="4572000" y="1280978"/>
            <a:ext cx="6852421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Conclusion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07E69B6-6A72-F7B2-6D89-70DA511FFB63}"/>
              </a:ext>
            </a:extLst>
          </p:cNvPr>
          <p:cNvSpPr txBox="1"/>
          <p:nvPr/>
        </p:nvSpPr>
        <p:spPr>
          <a:xfrm>
            <a:off x="2499469" y="3348831"/>
            <a:ext cx="13436112" cy="547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Proposed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, a landmark-guided Swin Transformer for 4× and 8× face SR.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Landmark heatmaps provide strong structural priors, improving alignment and identity preservation.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 Transformer captures local + global facial context, enabling high-quality reconstruction from severely degraded inputs.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Hybrid L1 + VGG loss enhances both pixel accuracy and perceptual realism.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Experiments on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show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SwinIFS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 outperforms CNN, GAN, and Transformer baselines.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Overall, combining geometric priors with hierarchical attention yields more stable and identity-consistent face SR.</a:t>
            </a:r>
          </a:p>
        </p:txBody>
      </p:sp>
    </p:spTree>
    <p:extLst>
      <p:ext uri="{BB962C8B-B14F-4D97-AF65-F5344CB8AC3E}">
        <p14:creationId xmlns:p14="http://schemas.microsoft.com/office/powerpoint/2010/main" val="238929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848816" y="1638917"/>
            <a:ext cx="10952784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 (4x)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9816" y="3468990"/>
            <a:ext cx="11105184" cy="5136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In the 4x upscaling setting, low-resolution face images are 32×32 pixels.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Many fine details are missing, but basic structure is still visible.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 goal is to reconstruct a 128×128 high-resolution face from this limited input.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4x : 32x32  </a:t>
            </a: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→  128x128</a:t>
            </a: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Simple interpolation produces blurry and smooth results.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Effective FSR must recover sharp features, preserve identity, and maintain facial geometry. </a:t>
            </a: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1B4BE6BB-0C3C-6E6B-5469-7172ACFC410E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1C82-B065-D44A-B376-19656536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46516B-DD92-ECB8-0DE9-78F2E7A6F17D}"/>
              </a:ext>
            </a:extLst>
          </p:cNvPr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BA84E97-D3F2-7019-91B2-5ABFFF7CF7BD}"/>
              </a:ext>
            </a:extLst>
          </p:cNvPr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D7A1669-D583-D35C-94DE-6C375EE4C3D3}"/>
              </a:ext>
            </a:extLst>
          </p:cNvPr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C072FEB-B4EB-CE8B-3380-01DC30B58700}"/>
              </a:ext>
            </a:extLst>
          </p:cNvPr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AC32DF6-406E-D015-5525-C27986FD6098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F8F668F-6744-67B8-14A2-300160CA0EDA}"/>
              </a:ext>
            </a:extLst>
          </p:cNvPr>
          <p:cNvSpPr/>
          <p:nvPr/>
        </p:nvSpPr>
        <p:spPr>
          <a:xfrm>
            <a:off x="16464629" y="3086100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681F04-7547-C115-60A1-9236E8ECFB32}"/>
              </a:ext>
            </a:extLst>
          </p:cNvPr>
          <p:cNvSpPr txBox="1"/>
          <p:nvPr/>
        </p:nvSpPr>
        <p:spPr>
          <a:xfrm>
            <a:off x="4191000" y="876300"/>
            <a:ext cx="830580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Future Work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11D3F0-BDEB-A0B0-2168-B48CC06D993F}"/>
              </a:ext>
            </a:extLst>
          </p:cNvPr>
          <p:cNvSpPr txBox="1"/>
          <p:nvPr/>
        </p:nvSpPr>
        <p:spPr>
          <a:xfrm>
            <a:off x="2688455" y="2907092"/>
            <a:ext cx="13134139" cy="6857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Extend the model to additional and more diverse datasets (e.g., FFHQ, </a:t>
            </a:r>
            <a:r>
              <a:rPr lang="en-US" sz="2400" dirty="0" err="1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CelebA</a:t>
            </a: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-HQ, real-world unconstrained faces).Improve robustness to extreme poses, occlusions, and illumination variations.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Explore stronger structural priors such as facial parsing maps, 3D face models, or attention-guided masks.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Reduce reliance on landmark accuracy by developing heatmap refinement or landmark-free guidance mechanisms.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Optimize the model for real-time inference and deployment on edge devices.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Investigate extensions to video face super-resolution with temporal consistency.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Incorporate adversarial or identity-based losses to further enhance perceptual realism.</a:t>
            </a: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 algn="just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</p:spTree>
    <p:extLst>
      <p:ext uri="{BB962C8B-B14F-4D97-AF65-F5344CB8AC3E}">
        <p14:creationId xmlns:p14="http://schemas.microsoft.com/office/powerpoint/2010/main" val="1403530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AA79-CA06-6D20-73DF-7D212457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4C8AC8-D242-5DC2-51F3-510975CE2351}"/>
              </a:ext>
            </a:extLst>
          </p:cNvPr>
          <p:cNvSpPr/>
          <p:nvPr/>
        </p:nvSpPr>
        <p:spPr>
          <a:xfrm>
            <a:off x="16464629" y="-1028700"/>
            <a:ext cx="3646742" cy="4114800"/>
          </a:xfrm>
          <a:custGeom>
            <a:avLst/>
            <a:gdLst/>
            <a:ahLst/>
            <a:cxnLst/>
            <a:rect l="l" t="t" r="r" b="b"/>
            <a:pathLst>
              <a:path w="3646742" h="4114800">
                <a:moveTo>
                  <a:pt x="0" y="0"/>
                </a:moveTo>
                <a:lnTo>
                  <a:pt x="3646742" y="0"/>
                </a:lnTo>
                <a:lnTo>
                  <a:pt x="3646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C2438B-4725-A52D-45ED-5123A851D9E1}"/>
              </a:ext>
            </a:extLst>
          </p:cNvPr>
          <p:cNvSpPr/>
          <p:nvPr/>
        </p:nvSpPr>
        <p:spPr>
          <a:xfrm>
            <a:off x="-2406316" y="7853968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F68110B-7DA3-33CE-C286-CD4FD2AB4FE9}"/>
              </a:ext>
            </a:extLst>
          </p:cNvPr>
          <p:cNvSpPr/>
          <p:nvPr/>
        </p:nvSpPr>
        <p:spPr>
          <a:xfrm rot="-5400000" flipH="1" flipV="1">
            <a:off x="15280202" y="8935944"/>
            <a:ext cx="2675918" cy="3339679"/>
          </a:xfrm>
          <a:custGeom>
            <a:avLst/>
            <a:gdLst/>
            <a:ahLst/>
            <a:cxnLst/>
            <a:rect l="l" t="t" r="r" b="b"/>
            <a:pathLst>
              <a:path w="2675918" h="3339679">
                <a:moveTo>
                  <a:pt x="2675917" y="3339679"/>
                </a:moveTo>
                <a:lnTo>
                  <a:pt x="0" y="3339679"/>
                </a:lnTo>
                <a:lnTo>
                  <a:pt x="0" y="0"/>
                </a:lnTo>
                <a:lnTo>
                  <a:pt x="2675917" y="0"/>
                </a:lnTo>
                <a:lnTo>
                  <a:pt x="2675917" y="33396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5B35725-45F5-3612-BE77-924CFE76DEBB}"/>
              </a:ext>
            </a:extLst>
          </p:cNvPr>
          <p:cNvSpPr/>
          <p:nvPr/>
        </p:nvSpPr>
        <p:spPr>
          <a:xfrm>
            <a:off x="-2406316" y="2203185"/>
            <a:ext cx="4229254" cy="4007218"/>
          </a:xfrm>
          <a:custGeom>
            <a:avLst/>
            <a:gdLst/>
            <a:ahLst/>
            <a:cxnLst/>
            <a:rect l="l" t="t" r="r" b="b"/>
            <a:pathLst>
              <a:path w="4229254" h="4007218">
                <a:moveTo>
                  <a:pt x="0" y="0"/>
                </a:moveTo>
                <a:lnTo>
                  <a:pt x="4229254" y="0"/>
                </a:lnTo>
                <a:lnTo>
                  <a:pt x="4229254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63FB917-141C-D998-EE27-C83F5E142764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1BFE3AF-35F0-AF03-9FD5-78EFE470943C}"/>
              </a:ext>
            </a:extLst>
          </p:cNvPr>
          <p:cNvSpPr/>
          <p:nvPr/>
        </p:nvSpPr>
        <p:spPr>
          <a:xfrm>
            <a:off x="16464629" y="3086100"/>
            <a:ext cx="4288776" cy="4605397"/>
          </a:xfrm>
          <a:custGeom>
            <a:avLst/>
            <a:gdLst/>
            <a:ahLst/>
            <a:cxnLst/>
            <a:rect l="l" t="t" r="r" b="b"/>
            <a:pathLst>
              <a:path w="4288776" h="4605397">
                <a:moveTo>
                  <a:pt x="0" y="0"/>
                </a:moveTo>
                <a:lnTo>
                  <a:pt x="4288776" y="0"/>
                </a:lnTo>
                <a:lnTo>
                  <a:pt x="4288776" y="4605397"/>
                </a:lnTo>
                <a:lnTo>
                  <a:pt x="0" y="46053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94E3EC-1FBA-930A-3019-CD5D99C2AE8C}"/>
              </a:ext>
            </a:extLst>
          </p:cNvPr>
          <p:cNvSpPr txBox="1"/>
          <p:nvPr/>
        </p:nvSpPr>
        <p:spPr>
          <a:xfrm>
            <a:off x="2667000" y="800100"/>
            <a:ext cx="1158240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Research Outcome</a:t>
            </a:r>
          </a:p>
        </p:txBody>
      </p:sp>
      <p:pic>
        <p:nvPicPr>
          <p:cNvPr id="10" name="Picture 9" descr="A green cover with white text&#10;&#10;AI-generated content may be incorrect.">
            <a:extLst>
              <a:ext uri="{FF2B5EF4-FFF2-40B4-BE49-F238E27FC236}">
                <a16:creationId xmlns:a16="http://schemas.microsoft.com/office/drawing/2014/main" id="{002F997F-4D9E-962A-6CB7-C494441F2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484" y="2884266"/>
            <a:ext cx="2921666" cy="3925194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6556E417-917F-45BA-0A50-9004B091A891}"/>
              </a:ext>
            </a:extLst>
          </p:cNvPr>
          <p:cNvSpPr txBox="1"/>
          <p:nvPr/>
        </p:nvSpPr>
        <p:spPr>
          <a:xfrm>
            <a:off x="2288340" y="2803767"/>
            <a:ext cx="9144252" cy="4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Machine Vision and Application Journal: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5F266-8AA6-1BE2-E686-11B75EF8399D}"/>
              </a:ext>
            </a:extLst>
          </p:cNvPr>
          <p:cNvSpPr txBox="1"/>
          <p:nvPr/>
        </p:nvSpPr>
        <p:spPr>
          <a:xfrm>
            <a:off x="2288340" y="3504920"/>
            <a:ext cx="10132260" cy="1782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800" b="1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Title:</a:t>
            </a:r>
            <a:r>
              <a:rPr lang="en-US" b="1" dirty="0">
                <a:solidFill>
                  <a:srgbClr val="015551"/>
                </a:solidFill>
                <a:latin typeface="Gordita" panose="020B0604020202020204" charset="0"/>
                <a:ea typeface="Gordita"/>
                <a:cs typeface="Gordita" panose="020B0604020202020204" charset="0"/>
                <a:sym typeface="Gordita"/>
              </a:rPr>
              <a:t> </a:t>
            </a:r>
            <a:r>
              <a:rPr lang="en-US" sz="2400" b="1" dirty="0" err="1">
                <a:solidFill>
                  <a:srgbClr val="015551"/>
                </a:solidFill>
                <a:latin typeface="Gordita" panose="020B0604020202020204" charset="0"/>
                <a:ea typeface="Gordita"/>
                <a:cs typeface="Gordita" panose="020B0604020202020204" charset="0"/>
                <a:sym typeface="Gordita"/>
              </a:rPr>
              <a:t>SwinIFS</a:t>
            </a:r>
            <a:r>
              <a:rPr lang="en-US" sz="2400" b="1" dirty="0">
                <a:solidFill>
                  <a:srgbClr val="015551"/>
                </a:solidFill>
                <a:latin typeface="Gordita" panose="020B0604020202020204" charset="0"/>
                <a:ea typeface="Gordita"/>
                <a:cs typeface="Gordita" panose="020B0604020202020204" charset="0"/>
                <a:sym typeface="Gordita"/>
              </a:rPr>
              <a:t>: Landmark-Guided Swin Transformer For Identity-Preserving Face Super-Resolution.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Status:</a:t>
            </a:r>
            <a:r>
              <a:rPr lang="en-US" sz="2400" b="1" dirty="0">
                <a:solidFill>
                  <a:srgbClr val="015551"/>
                </a:solidFill>
                <a:latin typeface="Gordita Bold" panose="020B0604020202020204" charset="0"/>
                <a:ea typeface="Gordita"/>
                <a:cs typeface="Gordita Bold" panose="020B0604020202020204" charset="0"/>
                <a:sym typeface="Gordita"/>
              </a:rPr>
              <a:t>  </a:t>
            </a:r>
            <a:r>
              <a:rPr lang="en-US" sz="2400" b="1" dirty="0">
                <a:solidFill>
                  <a:srgbClr val="015551"/>
                </a:solidFill>
                <a:latin typeface="Gordita" panose="020B0604020202020204" charset="0"/>
                <a:ea typeface="Gordita"/>
                <a:cs typeface="Gordita" panose="020B0604020202020204" charset="0"/>
                <a:sym typeface="Gordita"/>
              </a:rPr>
              <a:t>Under Review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7C2E01EB-1557-DB06-B3D8-7BCBF8BF18FE}"/>
              </a:ext>
            </a:extLst>
          </p:cNvPr>
          <p:cNvSpPr txBox="1"/>
          <p:nvPr/>
        </p:nvSpPr>
        <p:spPr>
          <a:xfrm>
            <a:off x="2288340" y="5503607"/>
            <a:ext cx="9144252" cy="4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Github Link: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5675C-05F8-7A68-37C9-E15B58A02C4F}"/>
              </a:ext>
            </a:extLst>
          </p:cNvPr>
          <p:cNvSpPr txBox="1"/>
          <p:nvPr/>
        </p:nvSpPr>
        <p:spPr>
          <a:xfrm>
            <a:off x="2140131" y="6023330"/>
            <a:ext cx="10132260" cy="541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200" b="1" u="sng" dirty="0">
                <a:solidFill>
                  <a:srgbClr val="3333FF"/>
                </a:solidFill>
                <a:latin typeface="Gordita" panose="020B0604020202020204" charset="0"/>
                <a:ea typeface="Gordita"/>
                <a:cs typeface="Gordita" panose="020B0604020202020204" charset="0"/>
                <a:sym typeface="Gordita"/>
              </a:rPr>
              <a:t>https://github.com/Habiba123-stack/SwinIFS.git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7CA812-0709-B7E8-1C33-C37C17A91078}"/>
              </a:ext>
            </a:extLst>
          </p:cNvPr>
          <p:cNvSpPr txBox="1"/>
          <p:nvPr/>
        </p:nvSpPr>
        <p:spPr>
          <a:xfrm>
            <a:off x="2270923" y="6958256"/>
            <a:ext cx="9144252" cy="496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Google Drive Link (Our results):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0EF63-431E-5BA7-87D5-888D39CDF530}"/>
              </a:ext>
            </a:extLst>
          </p:cNvPr>
          <p:cNvSpPr txBox="1"/>
          <p:nvPr/>
        </p:nvSpPr>
        <p:spPr>
          <a:xfrm>
            <a:off x="2133600" y="7693462"/>
            <a:ext cx="15407478" cy="1089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200" b="1" u="sng" dirty="0">
                <a:latin typeface="Gordita" panose="020B0604020202020204" charset="0"/>
                <a:cs typeface="Gordita" panose="020B0604020202020204" charset="0"/>
                <a:hlinkClick r:id="rId13"/>
              </a:rPr>
              <a:t>https://drive.google.com/drive/folders/1nTL9X5uftkq30HHlPcxHxRijJLap06E6?usp=sharing</a:t>
            </a:r>
            <a:endParaRPr lang="en-US" sz="2200" dirty="0">
              <a:latin typeface="Gordita" panose="020B0604020202020204" charset="0"/>
              <a:cs typeface="Gordita" panose="020B0604020202020204" charset="0"/>
            </a:endParaRPr>
          </a:p>
          <a:p>
            <a:pPr lvl="1" algn="just">
              <a:lnSpc>
                <a:spcPct val="150000"/>
              </a:lnSpc>
            </a:pPr>
            <a:endParaRPr lang="en-US" sz="2400" b="1" dirty="0">
              <a:solidFill>
                <a:srgbClr val="3333FF"/>
              </a:solidFill>
              <a:latin typeface="Gordita" panose="020B0604020202020204" charset="0"/>
              <a:ea typeface="Gordita"/>
              <a:cs typeface="Gordita" panose="020B0604020202020204" charset="0"/>
              <a:sym typeface="Gordita"/>
            </a:endParaRPr>
          </a:p>
        </p:txBody>
      </p:sp>
    </p:spTree>
    <p:extLst>
      <p:ext uri="{BB962C8B-B14F-4D97-AF65-F5344CB8AC3E}">
        <p14:creationId xmlns:p14="http://schemas.microsoft.com/office/powerpoint/2010/main" val="640211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5785C-FD6E-AA6E-5284-3268F109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971B4F-BC01-30B5-8637-0344FAA8B218}"/>
              </a:ext>
            </a:extLst>
          </p:cNvPr>
          <p:cNvSpPr/>
          <p:nvPr/>
        </p:nvSpPr>
        <p:spPr>
          <a:xfrm>
            <a:off x="16817113" y="7217967"/>
            <a:ext cx="4037647" cy="4114800"/>
          </a:xfrm>
          <a:custGeom>
            <a:avLst/>
            <a:gdLst/>
            <a:ahLst/>
            <a:cxnLst/>
            <a:rect l="l" t="t" r="r" b="b"/>
            <a:pathLst>
              <a:path w="4037647" h="4114800">
                <a:moveTo>
                  <a:pt x="0" y="0"/>
                </a:moveTo>
                <a:lnTo>
                  <a:pt x="4037648" y="0"/>
                </a:lnTo>
                <a:lnTo>
                  <a:pt x="40376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054973A-A346-C6A6-9E46-9D3A647D8F8D}"/>
              </a:ext>
            </a:extLst>
          </p:cNvPr>
          <p:cNvSpPr/>
          <p:nvPr/>
        </p:nvSpPr>
        <p:spPr>
          <a:xfrm>
            <a:off x="-1954816" y="-1783472"/>
            <a:ext cx="3338132" cy="4114800"/>
          </a:xfrm>
          <a:custGeom>
            <a:avLst/>
            <a:gdLst/>
            <a:ahLst/>
            <a:cxnLst/>
            <a:rect l="l" t="t" r="r" b="b"/>
            <a:pathLst>
              <a:path w="3338132" h="4114800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61C1B4A-74DF-DE05-7B9B-9DBC7B447E1B}"/>
              </a:ext>
            </a:extLst>
          </p:cNvPr>
          <p:cNvSpPr/>
          <p:nvPr/>
        </p:nvSpPr>
        <p:spPr>
          <a:xfrm>
            <a:off x="16768324" y="1568846"/>
            <a:ext cx="4063401" cy="4591414"/>
          </a:xfrm>
          <a:custGeom>
            <a:avLst/>
            <a:gdLst/>
            <a:ahLst/>
            <a:cxnLst/>
            <a:rect l="l" t="t" r="r" b="b"/>
            <a:pathLst>
              <a:path w="4063401" h="4591414">
                <a:moveTo>
                  <a:pt x="0" y="0"/>
                </a:moveTo>
                <a:lnTo>
                  <a:pt x="4063401" y="0"/>
                </a:lnTo>
                <a:lnTo>
                  <a:pt x="4063401" y="4591414"/>
                </a:lnTo>
                <a:lnTo>
                  <a:pt x="0" y="4591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B23E8C-59F8-43D8-2B36-63D1C09DE6C1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718890A-471F-73C9-4980-754B3DE1256C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426EEEA-5996-DA95-64BD-582C5F03ADDE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517024B9-C649-EF04-9D20-B74421C5F083}"/>
              </a:ext>
            </a:extLst>
          </p:cNvPr>
          <p:cNvSpPr/>
          <p:nvPr/>
        </p:nvSpPr>
        <p:spPr>
          <a:xfrm rot="5400000">
            <a:off x="13953361" y="-768477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0"/>
                </a:moveTo>
                <a:lnTo>
                  <a:pt x="2654046" y="0"/>
                </a:lnTo>
                <a:lnTo>
                  <a:pt x="26540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6CB8B4F-AA67-F0D7-58A8-1B264F460AAC}"/>
              </a:ext>
            </a:extLst>
          </p:cNvPr>
          <p:cNvSpPr/>
          <p:nvPr/>
        </p:nvSpPr>
        <p:spPr>
          <a:xfrm>
            <a:off x="-3316906" y="7055611"/>
            <a:ext cx="4688493" cy="4814883"/>
          </a:xfrm>
          <a:custGeom>
            <a:avLst/>
            <a:gdLst/>
            <a:ahLst/>
            <a:cxnLst/>
            <a:rect l="l" t="t" r="r" b="b"/>
            <a:pathLst>
              <a:path w="4688493" h="4814883">
                <a:moveTo>
                  <a:pt x="0" y="0"/>
                </a:moveTo>
                <a:lnTo>
                  <a:pt x="4688493" y="0"/>
                </a:lnTo>
                <a:lnTo>
                  <a:pt x="4688493" y="4814883"/>
                </a:lnTo>
                <a:lnTo>
                  <a:pt x="0" y="48148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A8AE619-3AE9-A0E4-F0E8-2021AA96897A}"/>
              </a:ext>
            </a:extLst>
          </p:cNvPr>
          <p:cNvSpPr txBox="1"/>
          <p:nvPr/>
        </p:nvSpPr>
        <p:spPr>
          <a:xfrm>
            <a:off x="1855542" y="755589"/>
            <a:ext cx="13792213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Acknowledgements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161C006C-97F4-C9A4-64C9-25A045ED276B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 descr="Saudi Conference on Information Systems (SaudiCIS 2024) (19-21 November  2024): Overview · Events Mgmt. (KFUPM events)">
            <a:extLst>
              <a:ext uri="{FF2B5EF4-FFF2-40B4-BE49-F238E27FC236}">
                <a16:creationId xmlns:a16="http://schemas.microsoft.com/office/drawing/2014/main" id="{B26C0D9C-4FBC-307D-A611-A33A2B30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697" y="6707765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KFUPM Alum Portal">
            <a:extLst>
              <a:ext uri="{FF2B5EF4-FFF2-40B4-BE49-F238E27FC236}">
                <a16:creationId xmlns:a16="http://schemas.microsoft.com/office/drawing/2014/main" id="{4802EE14-CD1E-A7AF-7CF5-6F3B84C8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885" y="6977214"/>
            <a:ext cx="45815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6567A0-1950-56D0-C8BA-85ED5C25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307" y="3559331"/>
            <a:ext cx="2933780" cy="24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C1B97-F2BF-7BCC-5C7D-E4789EE6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2" y="3601103"/>
            <a:ext cx="3576465" cy="23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eed Anwar - Senior Lecturer (Assoc ...">
            <a:extLst>
              <a:ext uri="{FF2B5EF4-FFF2-40B4-BE49-F238E27FC236}">
                <a16:creationId xmlns:a16="http://schemas.microsoft.com/office/drawing/2014/main" id="{E10714C9-DB17-BAE6-9B26-5C7789C3B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46" y="3607340"/>
            <a:ext cx="2446626" cy="23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. Mahmood Khan Niazi">
            <a:extLst>
              <a:ext uri="{FF2B5EF4-FFF2-40B4-BE49-F238E27FC236}">
                <a16:creationId xmlns:a16="http://schemas.microsoft.com/office/drawing/2014/main" id="{A7D6A06F-F9ED-A41B-0632-8FAA8DC9A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543002"/>
            <a:ext cx="3332873" cy="244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4BC064FA-7E13-23A1-62AA-3E91C709AB6E}"/>
              </a:ext>
            </a:extLst>
          </p:cNvPr>
          <p:cNvSpPr/>
          <p:nvPr/>
        </p:nvSpPr>
        <p:spPr>
          <a:xfrm>
            <a:off x="1485022" y="6887365"/>
            <a:ext cx="4876282" cy="1179824"/>
          </a:xfrm>
          <a:custGeom>
            <a:avLst/>
            <a:gdLst/>
            <a:ahLst/>
            <a:cxnLst/>
            <a:rect l="l" t="t" r="r" b="b"/>
            <a:pathLst>
              <a:path w="6038676" h="1414775">
                <a:moveTo>
                  <a:pt x="0" y="0"/>
                </a:moveTo>
                <a:lnTo>
                  <a:pt x="6038676" y="0"/>
                </a:lnTo>
                <a:lnTo>
                  <a:pt x="6038676" y="1414776"/>
                </a:lnTo>
                <a:lnTo>
                  <a:pt x="0" y="14147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86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891782" y="6785051"/>
            <a:ext cx="6033028" cy="6033028"/>
          </a:xfrm>
          <a:custGeom>
            <a:avLst/>
            <a:gdLst/>
            <a:ahLst/>
            <a:cxnLst/>
            <a:rect l="l" t="t" r="r" b="b"/>
            <a:pathLst>
              <a:path w="6033028" h="6033028">
                <a:moveTo>
                  <a:pt x="0" y="0"/>
                </a:moveTo>
                <a:lnTo>
                  <a:pt x="6033027" y="0"/>
                </a:lnTo>
                <a:lnTo>
                  <a:pt x="6033027" y="6033028"/>
                </a:lnTo>
                <a:lnTo>
                  <a:pt x="0" y="603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-2721975" y="-2833508"/>
            <a:ext cx="5915585" cy="5915585"/>
          </a:xfrm>
          <a:custGeom>
            <a:avLst/>
            <a:gdLst/>
            <a:ahLst/>
            <a:cxnLst/>
            <a:rect l="l" t="t" r="r" b="b"/>
            <a:pathLst>
              <a:path w="5915585" h="5915585">
                <a:moveTo>
                  <a:pt x="0" y="0"/>
                </a:moveTo>
                <a:lnTo>
                  <a:pt x="5915585" y="0"/>
                </a:lnTo>
                <a:lnTo>
                  <a:pt x="5915585" y="5915585"/>
                </a:lnTo>
                <a:lnTo>
                  <a:pt x="0" y="591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6613840" y="1974723"/>
            <a:ext cx="4060019" cy="4044794"/>
          </a:xfrm>
          <a:custGeom>
            <a:avLst/>
            <a:gdLst/>
            <a:ahLst/>
            <a:cxnLst/>
            <a:rect l="l" t="t" r="r" b="b"/>
            <a:pathLst>
              <a:path w="4060019" h="4044794">
                <a:moveTo>
                  <a:pt x="0" y="0"/>
                </a:moveTo>
                <a:lnTo>
                  <a:pt x="4060019" y="0"/>
                </a:lnTo>
                <a:lnTo>
                  <a:pt x="4060019" y="4044794"/>
                </a:lnTo>
                <a:lnTo>
                  <a:pt x="0" y="4044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21990" y="6515730"/>
            <a:ext cx="2122680" cy="6963643"/>
            <a:chOff x="0" y="0"/>
            <a:chExt cx="559060" cy="18340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443720" y="7966923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3945064" y="0"/>
                </a:moveTo>
                <a:lnTo>
                  <a:pt x="0" y="0"/>
                </a:lnTo>
                <a:lnTo>
                  <a:pt x="0" y="4114800"/>
                </a:lnTo>
                <a:lnTo>
                  <a:pt x="3945064" y="4114800"/>
                </a:lnTo>
                <a:lnTo>
                  <a:pt x="39450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14994022" y="-1409700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265404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2654046" y="0"/>
                </a:lnTo>
                <a:lnTo>
                  <a:pt x="2654046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-2721975" y="3892750"/>
            <a:ext cx="4459799" cy="4253534"/>
          </a:xfrm>
          <a:custGeom>
            <a:avLst/>
            <a:gdLst/>
            <a:ahLst/>
            <a:cxnLst/>
            <a:rect l="l" t="t" r="r" b="b"/>
            <a:pathLst>
              <a:path w="4459799" h="4253534">
                <a:moveTo>
                  <a:pt x="0" y="0"/>
                </a:moveTo>
                <a:lnTo>
                  <a:pt x="4459799" y="0"/>
                </a:lnTo>
                <a:lnTo>
                  <a:pt x="4459799" y="4253534"/>
                </a:lnTo>
                <a:lnTo>
                  <a:pt x="0" y="4253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8888912" y="8432034"/>
            <a:ext cx="510177" cy="510177"/>
          </a:xfrm>
          <a:custGeom>
            <a:avLst/>
            <a:gdLst/>
            <a:ahLst/>
            <a:cxnLst/>
            <a:rect l="l" t="t" r="r" b="b"/>
            <a:pathLst>
              <a:path w="510177" h="510177">
                <a:moveTo>
                  <a:pt x="0" y="0"/>
                </a:moveTo>
                <a:lnTo>
                  <a:pt x="510176" y="0"/>
                </a:lnTo>
                <a:lnTo>
                  <a:pt x="510176" y="510177"/>
                </a:lnTo>
                <a:lnTo>
                  <a:pt x="0" y="5101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4414880" y="3215427"/>
            <a:ext cx="9458240" cy="398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7"/>
              </a:lnSpc>
            </a:pPr>
            <a:r>
              <a:rPr lang="en-US" sz="14152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81DEC-C089-145B-D2B1-43127E582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0C0452-101E-869D-E295-90A09DFA2426}"/>
              </a:ext>
            </a:extLst>
          </p:cNvPr>
          <p:cNvSpPr/>
          <p:nvPr/>
        </p:nvSpPr>
        <p:spPr>
          <a:xfrm>
            <a:off x="-1464770" y="74991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CBC1DFD-9A19-679F-9A41-546B22509759}"/>
              </a:ext>
            </a:extLst>
          </p:cNvPr>
          <p:cNvSpPr/>
          <p:nvPr/>
        </p:nvSpPr>
        <p:spPr>
          <a:xfrm>
            <a:off x="1582659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82A54D4-0F83-3277-3964-4EFD43816BD8}"/>
              </a:ext>
            </a:extLst>
          </p:cNvPr>
          <p:cNvSpPr/>
          <p:nvPr/>
        </p:nvSpPr>
        <p:spPr>
          <a:xfrm rot="-5400000" flipV="1">
            <a:off x="15379827" y="6947668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4114800"/>
                </a:moveTo>
                <a:lnTo>
                  <a:pt x="2654046" y="4114800"/>
                </a:lnTo>
                <a:lnTo>
                  <a:pt x="265404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124EBD-94E2-9A16-665E-CA56C7B827EB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458B252-AF8D-E231-625F-DE9F9689FE87}"/>
              </a:ext>
            </a:extLst>
          </p:cNvPr>
          <p:cNvSpPr/>
          <p:nvPr/>
        </p:nvSpPr>
        <p:spPr>
          <a:xfrm>
            <a:off x="12146895" y="9005068"/>
            <a:ext cx="3679698" cy="3863200"/>
          </a:xfrm>
          <a:custGeom>
            <a:avLst/>
            <a:gdLst/>
            <a:ahLst/>
            <a:cxnLst/>
            <a:rect l="l" t="t" r="r" b="b"/>
            <a:pathLst>
              <a:path w="3679698" h="3863200">
                <a:moveTo>
                  <a:pt x="0" y="0"/>
                </a:moveTo>
                <a:lnTo>
                  <a:pt x="3679698" y="0"/>
                </a:lnTo>
                <a:lnTo>
                  <a:pt x="3679698" y="3863200"/>
                </a:lnTo>
                <a:lnTo>
                  <a:pt x="0" y="386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815CF55-F264-B58B-AB0C-27C01C8B9781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E158E68-F8E9-DE62-66E9-B7D24F75703B}"/>
              </a:ext>
            </a:extLst>
          </p:cNvPr>
          <p:cNvSpPr/>
          <p:nvPr/>
        </p:nvSpPr>
        <p:spPr>
          <a:xfrm>
            <a:off x="16116469" y="2371350"/>
            <a:ext cx="504794" cy="519235"/>
          </a:xfrm>
          <a:custGeom>
            <a:avLst/>
            <a:gdLst/>
            <a:ahLst/>
            <a:cxnLst/>
            <a:rect l="l" t="t" r="r" b="b"/>
            <a:pathLst>
              <a:path w="504794" h="519235">
                <a:moveTo>
                  <a:pt x="0" y="0"/>
                </a:moveTo>
                <a:lnTo>
                  <a:pt x="504795" y="0"/>
                </a:lnTo>
                <a:lnTo>
                  <a:pt x="504795" y="519235"/>
                </a:lnTo>
                <a:lnTo>
                  <a:pt x="0" y="519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1699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3A606318-8355-6142-DAD9-FE3CC5F3AD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979719"/>
            <a:ext cx="2971800" cy="2971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227E58-3AE3-BD1D-2968-76862521C870}"/>
              </a:ext>
            </a:extLst>
          </p:cNvPr>
          <p:cNvCxnSpPr/>
          <p:nvPr/>
        </p:nvCxnSpPr>
        <p:spPr>
          <a:xfrm>
            <a:off x="5791200" y="5465619"/>
            <a:ext cx="3886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221054-C6EC-0D57-578B-CF18C014C3A9}"/>
              </a:ext>
            </a:extLst>
          </p:cNvPr>
          <p:cNvSpPr txBox="1"/>
          <p:nvPr/>
        </p:nvSpPr>
        <p:spPr>
          <a:xfrm>
            <a:off x="3425739" y="7120235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ordita" panose="020B0604020202020204" charset="0"/>
                <a:cs typeface="Gordita" panose="020B0604020202020204" charset="0"/>
              </a:rPr>
              <a:t>Low Resolution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BE4E3-2CFA-7762-91BA-1466D88E3542}"/>
              </a:ext>
            </a:extLst>
          </p:cNvPr>
          <p:cNvSpPr txBox="1"/>
          <p:nvPr/>
        </p:nvSpPr>
        <p:spPr>
          <a:xfrm>
            <a:off x="10287000" y="7120235"/>
            <a:ext cx="274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ordita" panose="020B0604020202020204" charset="0"/>
                <a:cs typeface="Gordita" panose="020B0604020202020204" charset="0"/>
              </a:rPr>
              <a:t>High Resolution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E500FB-D73A-CF36-B0F1-10468195D8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43" y="4838700"/>
            <a:ext cx="1218279" cy="1218279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062D1122-744E-D605-2713-30485AD7117C}"/>
              </a:ext>
            </a:extLst>
          </p:cNvPr>
          <p:cNvSpPr txBox="1"/>
          <p:nvPr/>
        </p:nvSpPr>
        <p:spPr>
          <a:xfrm>
            <a:off x="2802430" y="1824703"/>
            <a:ext cx="1015157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 (4x)</a:t>
            </a:r>
          </a:p>
        </p:txBody>
      </p:sp>
    </p:spTree>
    <p:extLst>
      <p:ext uri="{BB962C8B-B14F-4D97-AF65-F5344CB8AC3E}">
        <p14:creationId xmlns:p14="http://schemas.microsoft.com/office/powerpoint/2010/main" val="321288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1377-7694-A8D0-79C7-DAD3872F1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1AA9D22-F956-F8BC-B26C-A834D8227B44}"/>
              </a:ext>
            </a:extLst>
          </p:cNvPr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E2535B-8365-17FD-0E50-E365E7CABC87}"/>
              </a:ext>
            </a:extLst>
          </p:cNvPr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D04A020-84FB-32ED-DB27-3B2A7053F0CA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5C30E80-3F24-BBD1-0C18-8F9C78F9B00A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45D72EC-7719-6515-82CE-9DEFAA3EBD28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4CA0817-69D3-2C85-8E4A-3C9146EE34E1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F8AC2DA8-39EE-7028-D4BD-B33B7376ED54}"/>
              </a:ext>
            </a:extLst>
          </p:cNvPr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D3E9839-AC20-7A86-43B4-F5129221F5BA}"/>
              </a:ext>
            </a:extLst>
          </p:cNvPr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5ACC3F5-A379-4F3E-F0A4-D800A7760FED}"/>
              </a:ext>
            </a:extLst>
          </p:cNvPr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6C83EB0-8D4C-4E54-A246-AACF2FB586E5}"/>
              </a:ext>
            </a:extLst>
          </p:cNvPr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E4A96FD-D933-E957-BFF3-1FA8D389D005}"/>
              </a:ext>
            </a:extLst>
          </p:cNvPr>
          <p:cNvSpPr txBox="1"/>
          <p:nvPr/>
        </p:nvSpPr>
        <p:spPr>
          <a:xfrm>
            <a:off x="1848816" y="1638917"/>
            <a:ext cx="1045047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Introduction(8x)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A066EA8-6CB7-6432-C622-ECB40835B073}"/>
              </a:ext>
            </a:extLst>
          </p:cNvPr>
          <p:cNvSpPr txBox="1"/>
          <p:nvPr/>
        </p:nvSpPr>
        <p:spPr>
          <a:xfrm>
            <a:off x="2365449" y="3486120"/>
            <a:ext cx="12629184" cy="4739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In the 8x upscaling setting, face images are extremely small only 16×16 pixels.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At this scale, most identity details disappear, making reconstruction very challenging.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 goal is to generate a 128×128 high-resolution face from this minimal visual information.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8x : 16x16 </a:t>
            </a: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→ 128x128</a:t>
            </a: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 problem becomes highly ill-posed, and standard SR methods fail to preserve facial structure.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199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9A7A2769-346B-5B2B-9681-18A0193733F1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6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E22C-996D-68A0-8A9E-4067F96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6B1F5E-9D91-B103-B46F-EF5245F3DA40}"/>
              </a:ext>
            </a:extLst>
          </p:cNvPr>
          <p:cNvSpPr/>
          <p:nvPr/>
        </p:nvSpPr>
        <p:spPr>
          <a:xfrm>
            <a:off x="-1464770" y="749919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757B564-A9D7-369D-6A21-FFB26F3127C5}"/>
              </a:ext>
            </a:extLst>
          </p:cNvPr>
          <p:cNvSpPr/>
          <p:nvPr/>
        </p:nvSpPr>
        <p:spPr>
          <a:xfrm>
            <a:off x="15826593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3ACC611-3E6C-4A15-CA15-1571199C473D}"/>
              </a:ext>
            </a:extLst>
          </p:cNvPr>
          <p:cNvSpPr/>
          <p:nvPr/>
        </p:nvSpPr>
        <p:spPr>
          <a:xfrm rot="-5400000" flipV="1">
            <a:off x="15379827" y="6947668"/>
            <a:ext cx="2654046" cy="4114800"/>
          </a:xfrm>
          <a:custGeom>
            <a:avLst/>
            <a:gdLst/>
            <a:ahLst/>
            <a:cxnLst/>
            <a:rect l="l" t="t" r="r" b="b"/>
            <a:pathLst>
              <a:path w="2654046" h="4114800">
                <a:moveTo>
                  <a:pt x="0" y="4114800"/>
                </a:moveTo>
                <a:lnTo>
                  <a:pt x="2654046" y="4114800"/>
                </a:lnTo>
                <a:lnTo>
                  <a:pt x="2654046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2BCAC2-0541-3694-DADA-8CA91F83FA69}"/>
              </a:ext>
            </a:extLst>
          </p:cNvPr>
          <p:cNvSpPr/>
          <p:nvPr/>
        </p:nvSpPr>
        <p:spPr>
          <a:xfrm>
            <a:off x="-1580784" y="-749992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1BED200-3F65-9909-7B46-E3A446E4FE0D}"/>
              </a:ext>
            </a:extLst>
          </p:cNvPr>
          <p:cNvSpPr/>
          <p:nvPr/>
        </p:nvSpPr>
        <p:spPr>
          <a:xfrm>
            <a:off x="12146895" y="9005068"/>
            <a:ext cx="3679698" cy="3863200"/>
          </a:xfrm>
          <a:custGeom>
            <a:avLst/>
            <a:gdLst/>
            <a:ahLst/>
            <a:cxnLst/>
            <a:rect l="l" t="t" r="r" b="b"/>
            <a:pathLst>
              <a:path w="3679698" h="3863200">
                <a:moveTo>
                  <a:pt x="0" y="0"/>
                </a:moveTo>
                <a:lnTo>
                  <a:pt x="3679698" y="0"/>
                </a:lnTo>
                <a:lnTo>
                  <a:pt x="3679698" y="3863200"/>
                </a:lnTo>
                <a:lnTo>
                  <a:pt x="0" y="3863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42555F9-B98B-E334-53DE-D2A3A693F7C5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8E98642-165F-1EB5-8DEF-D34310BBF4DA}"/>
              </a:ext>
            </a:extLst>
          </p:cNvPr>
          <p:cNvSpPr/>
          <p:nvPr/>
        </p:nvSpPr>
        <p:spPr>
          <a:xfrm>
            <a:off x="16116469" y="2371350"/>
            <a:ext cx="504794" cy="519235"/>
          </a:xfrm>
          <a:custGeom>
            <a:avLst/>
            <a:gdLst/>
            <a:ahLst/>
            <a:cxnLst/>
            <a:rect l="l" t="t" r="r" b="b"/>
            <a:pathLst>
              <a:path w="504794" h="519235">
                <a:moveTo>
                  <a:pt x="0" y="0"/>
                </a:moveTo>
                <a:lnTo>
                  <a:pt x="504795" y="0"/>
                </a:lnTo>
                <a:lnTo>
                  <a:pt x="504795" y="519235"/>
                </a:lnTo>
                <a:lnTo>
                  <a:pt x="0" y="5192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5169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59EEF13-E077-99EA-B2AD-9CAF55735165}"/>
              </a:ext>
            </a:extLst>
          </p:cNvPr>
          <p:cNvSpPr txBox="1"/>
          <p:nvPr/>
        </p:nvSpPr>
        <p:spPr>
          <a:xfrm>
            <a:off x="2650030" y="1672303"/>
            <a:ext cx="1015157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0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Introduction(8x)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C0D8D-BA60-002E-6CD8-C9BE3B7C77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03" y="4938603"/>
            <a:ext cx="1119297" cy="1119297"/>
          </a:xfrm>
          <a:prstGeom prst="rect">
            <a:avLst/>
          </a:prstGeom>
        </p:spPr>
      </p:pic>
      <p:pic>
        <p:nvPicPr>
          <p:cNvPr id="14" name="Picture 13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2A1F62B6-D47A-D527-8019-9A676D3089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000500"/>
            <a:ext cx="2971800" cy="29718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05587F-B5FB-0A29-AF96-8058CF8E91A3}"/>
              </a:ext>
            </a:extLst>
          </p:cNvPr>
          <p:cNvCxnSpPr/>
          <p:nvPr/>
        </p:nvCxnSpPr>
        <p:spPr>
          <a:xfrm>
            <a:off x="5791200" y="5465619"/>
            <a:ext cx="3886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EB0B16-B8B8-33AA-F61F-0F03BE1EF35D}"/>
              </a:ext>
            </a:extLst>
          </p:cNvPr>
          <p:cNvSpPr txBox="1"/>
          <p:nvPr/>
        </p:nvSpPr>
        <p:spPr>
          <a:xfrm>
            <a:off x="3685886" y="7120235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ordita" panose="020B0604020202020204" charset="0"/>
                <a:cs typeface="Gordita" panose="020B0604020202020204" charset="0"/>
              </a:rPr>
              <a:t>Low Resolution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395A1-71F9-EEE0-2B8C-61CF4258AF3B}"/>
              </a:ext>
            </a:extLst>
          </p:cNvPr>
          <p:cNvSpPr txBox="1"/>
          <p:nvPr/>
        </p:nvSpPr>
        <p:spPr>
          <a:xfrm>
            <a:off x="10287000" y="7120235"/>
            <a:ext cx="274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ordita" panose="020B0604020202020204" charset="0"/>
                <a:cs typeface="Gordita" panose="020B0604020202020204" charset="0"/>
              </a:rPr>
              <a:t>High Resolution</a:t>
            </a:r>
          </a:p>
        </p:txBody>
      </p:sp>
    </p:spTree>
    <p:extLst>
      <p:ext uri="{BB962C8B-B14F-4D97-AF65-F5344CB8AC3E}">
        <p14:creationId xmlns:p14="http://schemas.microsoft.com/office/powerpoint/2010/main" val="324308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707F-64EC-62C2-C7CF-338D6DC3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FA1FD32A-FAD6-0667-CA0B-D6287A877C0D}"/>
              </a:ext>
            </a:extLst>
          </p:cNvPr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26868E5-5E2E-7B5C-B839-A42CF5753C7A}"/>
              </a:ext>
            </a:extLst>
          </p:cNvPr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07D7AE0-29CB-B83C-05B6-88C43D1F0C9A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3902BC5-3253-6A68-15E3-C38603823B06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E9EA1BA-EB84-4D3C-1525-AD948C45F92D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35D09DC-8B5B-F7AC-B036-53A3B802CE4A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26F91B5-B9DE-82EE-5D7E-B4D989130494}"/>
              </a:ext>
            </a:extLst>
          </p:cNvPr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B45C994-BA56-F152-4D9A-78E94A4417B6}"/>
              </a:ext>
            </a:extLst>
          </p:cNvPr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678778B-58EB-18A0-4DC6-DA5202718EAC}"/>
              </a:ext>
            </a:extLst>
          </p:cNvPr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481F3A9-5C13-55CD-3EA4-93E301721A69}"/>
              </a:ext>
            </a:extLst>
          </p:cNvPr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7" name="Picture 26" descr="A person with a face id&#10;&#10;AI-generated content may be incorrect.">
            <a:extLst>
              <a:ext uri="{FF2B5EF4-FFF2-40B4-BE49-F238E27FC236}">
                <a16:creationId xmlns:a16="http://schemas.microsoft.com/office/drawing/2014/main" id="{2A3D1B99-9BEB-76F9-5DD7-FE06F4C0DE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93" y="2387110"/>
            <a:ext cx="2814084" cy="3056959"/>
          </a:xfrm>
          <a:prstGeom prst="rect">
            <a:avLst/>
          </a:prstGeom>
        </p:spPr>
      </p:pic>
      <p:pic>
        <p:nvPicPr>
          <p:cNvPr id="29" name="Picture 28" descr="A person with different facial features&#10;&#10;AI-generated content may be incorrect.">
            <a:extLst>
              <a:ext uri="{FF2B5EF4-FFF2-40B4-BE49-F238E27FC236}">
                <a16:creationId xmlns:a16="http://schemas.microsoft.com/office/drawing/2014/main" id="{520D2FDF-D948-25F1-DCB8-5B02701AE9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467" y="6206922"/>
            <a:ext cx="2789933" cy="2184815"/>
          </a:xfrm>
          <a:prstGeom prst="rect">
            <a:avLst/>
          </a:prstGeom>
        </p:spPr>
      </p:pic>
      <p:pic>
        <p:nvPicPr>
          <p:cNvPr id="31" name="Picture 30" descr="A person with glasses smiling&#10;&#10;AI-generated content may be incorrect.">
            <a:extLst>
              <a:ext uri="{FF2B5EF4-FFF2-40B4-BE49-F238E27FC236}">
                <a16:creationId xmlns:a16="http://schemas.microsoft.com/office/drawing/2014/main" id="{6284A883-4D37-337C-D034-B0761D3BB68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32" y="2318198"/>
            <a:ext cx="4993768" cy="3125871"/>
          </a:xfrm>
          <a:prstGeom prst="rect">
            <a:avLst/>
          </a:prstGeom>
        </p:spPr>
      </p:pic>
      <p:pic>
        <p:nvPicPr>
          <p:cNvPr id="33" name="Picture 32" descr="A screenshot of a video call&#10;&#10;AI-generated content may be incorrect.">
            <a:extLst>
              <a:ext uri="{FF2B5EF4-FFF2-40B4-BE49-F238E27FC236}">
                <a16:creationId xmlns:a16="http://schemas.microsoft.com/office/drawing/2014/main" id="{527F8984-B928-4C1A-426E-A6B2237474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09" y="5899610"/>
            <a:ext cx="4444037" cy="3147860"/>
          </a:xfrm>
          <a:prstGeom prst="rect">
            <a:avLst/>
          </a:prstGeom>
        </p:spPr>
      </p:pic>
      <p:pic>
        <p:nvPicPr>
          <p:cNvPr id="35" name="Picture 34" descr="A person with a face id&#10;&#10;AI-generated content may be incorrect.">
            <a:extLst>
              <a:ext uri="{FF2B5EF4-FFF2-40B4-BE49-F238E27FC236}">
                <a16:creationId xmlns:a16="http://schemas.microsoft.com/office/drawing/2014/main" id="{C42A45AC-877E-14D5-611A-1C78E43D71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51" y="6223296"/>
            <a:ext cx="3496049" cy="2330699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A52FC6E4-69FB-EF9C-C96C-C4D089BEA249}"/>
              </a:ext>
            </a:extLst>
          </p:cNvPr>
          <p:cNvSpPr txBox="1"/>
          <p:nvPr/>
        </p:nvSpPr>
        <p:spPr>
          <a:xfrm>
            <a:off x="1879649" y="669957"/>
            <a:ext cx="10763555" cy="123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Applications</a:t>
            </a:r>
          </a:p>
        </p:txBody>
      </p:sp>
      <p:pic>
        <p:nvPicPr>
          <p:cNvPr id="40" name="Picture 39" descr="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3992FD7C-6BB7-E020-0465-C204B726E5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12" y="6210299"/>
            <a:ext cx="3145750" cy="25191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B437483-3CD9-8D6C-125B-0135B64F5312}"/>
              </a:ext>
            </a:extLst>
          </p:cNvPr>
          <p:cNvSpPr txBox="1"/>
          <p:nvPr/>
        </p:nvSpPr>
        <p:spPr>
          <a:xfrm>
            <a:off x="12579307" y="5618570"/>
            <a:ext cx="4191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streaming media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3F875F-70F0-B248-BE5E-EC619909530B}"/>
              </a:ext>
            </a:extLst>
          </p:cNvPr>
          <p:cNvSpPr txBox="1"/>
          <p:nvPr/>
        </p:nvSpPr>
        <p:spPr>
          <a:xfrm>
            <a:off x="1676400" y="5482642"/>
            <a:ext cx="2893176" cy="4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Forensic analysis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74D845-3948-7A22-4210-45C24DA7786E}"/>
              </a:ext>
            </a:extLst>
          </p:cNvPr>
          <p:cNvSpPr txBox="1"/>
          <p:nvPr/>
        </p:nvSpPr>
        <p:spPr>
          <a:xfrm>
            <a:off x="5457264" y="5524500"/>
            <a:ext cx="5563624" cy="4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Surveillance and security systems</a:t>
            </a:r>
          </a:p>
        </p:txBody>
      </p:sp>
      <p:pic>
        <p:nvPicPr>
          <p:cNvPr id="48" name="Picture 47" descr="A camera with a crowd of people&#10;&#10;AI-generated content may be incorrect.">
            <a:extLst>
              <a:ext uri="{FF2B5EF4-FFF2-40B4-BE49-F238E27FC236}">
                <a16:creationId xmlns:a16="http://schemas.microsoft.com/office/drawing/2014/main" id="{0C7CA070-F648-7569-4D0E-6A7D064C70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98" y="2359152"/>
            <a:ext cx="6052218" cy="30497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0F14FF-59B7-4BD3-86D4-388952A43BED}"/>
              </a:ext>
            </a:extLst>
          </p:cNvPr>
          <p:cNvSpPr txBox="1"/>
          <p:nvPr/>
        </p:nvSpPr>
        <p:spPr>
          <a:xfrm>
            <a:off x="1107206" y="8638131"/>
            <a:ext cx="4196889" cy="86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biometric identification and face recognition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61DF6F-7683-7B3E-4EC9-FDC601EC19E7}"/>
              </a:ext>
            </a:extLst>
          </p:cNvPr>
          <p:cNvSpPr txBox="1"/>
          <p:nvPr/>
        </p:nvSpPr>
        <p:spPr>
          <a:xfrm>
            <a:off x="6359594" y="8785702"/>
            <a:ext cx="1870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video calls </a:t>
            </a: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935B9C-328A-569B-C990-3731B42033EC}"/>
              </a:ext>
            </a:extLst>
          </p:cNvPr>
          <p:cNvSpPr txBox="1"/>
          <p:nvPr/>
        </p:nvSpPr>
        <p:spPr>
          <a:xfrm>
            <a:off x="13683374" y="8562660"/>
            <a:ext cx="2622518" cy="4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social platforms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49D2BA-2B27-4714-14E4-A376D8C9CBAC}"/>
              </a:ext>
            </a:extLst>
          </p:cNvPr>
          <p:cNvSpPr txBox="1"/>
          <p:nvPr/>
        </p:nvSpPr>
        <p:spPr>
          <a:xfrm>
            <a:off x="9831163" y="8839299"/>
            <a:ext cx="44440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human–computer interaction systems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86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7DC90-BB22-2D0F-DF5E-566667FD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1D1618AA-0514-6809-639C-65971E8C6DF1}"/>
              </a:ext>
            </a:extLst>
          </p:cNvPr>
          <p:cNvSpPr/>
          <p:nvPr/>
        </p:nvSpPr>
        <p:spPr>
          <a:xfrm>
            <a:off x="16142635" y="7764952"/>
            <a:ext cx="5044096" cy="5044096"/>
          </a:xfrm>
          <a:custGeom>
            <a:avLst/>
            <a:gdLst/>
            <a:ahLst/>
            <a:cxnLst/>
            <a:rect l="l" t="t" r="r" b="b"/>
            <a:pathLst>
              <a:path w="5044096" h="5044096">
                <a:moveTo>
                  <a:pt x="0" y="0"/>
                </a:moveTo>
                <a:lnTo>
                  <a:pt x="5044096" y="0"/>
                </a:lnTo>
                <a:lnTo>
                  <a:pt x="5044096" y="5044096"/>
                </a:lnTo>
                <a:lnTo>
                  <a:pt x="0" y="5044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ACB11C3-5A1A-AD1E-C054-ABB792AA2409}"/>
              </a:ext>
            </a:extLst>
          </p:cNvPr>
          <p:cNvSpPr/>
          <p:nvPr/>
        </p:nvSpPr>
        <p:spPr>
          <a:xfrm>
            <a:off x="-2350579" y="-1242712"/>
            <a:ext cx="3379280" cy="4114800"/>
          </a:xfrm>
          <a:custGeom>
            <a:avLst/>
            <a:gdLst/>
            <a:ahLst/>
            <a:cxnLst/>
            <a:rect l="l" t="t" r="r" b="b"/>
            <a:pathLst>
              <a:path w="3379280" h="4114800">
                <a:moveTo>
                  <a:pt x="0" y="0"/>
                </a:moveTo>
                <a:lnTo>
                  <a:pt x="3379279" y="0"/>
                </a:lnTo>
                <a:lnTo>
                  <a:pt x="3379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4E15984-87CA-921A-892A-62E1AFA71EDE}"/>
              </a:ext>
            </a:extLst>
          </p:cNvPr>
          <p:cNvSpPr/>
          <p:nvPr/>
        </p:nvSpPr>
        <p:spPr>
          <a:xfrm flipV="1">
            <a:off x="-464115" y="8535762"/>
            <a:ext cx="5150699" cy="1751238"/>
          </a:xfrm>
          <a:custGeom>
            <a:avLst/>
            <a:gdLst/>
            <a:ahLst/>
            <a:cxnLst/>
            <a:rect l="l" t="t" r="r" b="b"/>
            <a:pathLst>
              <a:path w="5150699" h="1751238">
                <a:moveTo>
                  <a:pt x="0" y="1751238"/>
                </a:moveTo>
                <a:lnTo>
                  <a:pt x="5150700" y="1751238"/>
                </a:lnTo>
                <a:lnTo>
                  <a:pt x="5150700" y="0"/>
                </a:lnTo>
                <a:lnTo>
                  <a:pt x="0" y="0"/>
                </a:lnTo>
                <a:lnTo>
                  <a:pt x="0" y="17512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834B87-8DB7-95C0-B0A3-46F89DBA2CBE}"/>
              </a:ext>
            </a:extLst>
          </p:cNvPr>
          <p:cNvGrpSpPr/>
          <p:nvPr/>
        </p:nvGrpSpPr>
        <p:grpSpPr>
          <a:xfrm rot="-2700000">
            <a:off x="17145794" y="-2326513"/>
            <a:ext cx="2122680" cy="6963643"/>
            <a:chOff x="0" y="0"/>
            <a:chExt cx="559060" cy="183404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479A680-72EF-8641-2B69-9C0E8254378A}"/>
                </a:ext>
              </a:extLst>
            </p:cNvPr>
            <p:cNvSpPr/>
            <p:nvPr/>
          </p:nvSpPr>
          <p:spPr>
            <a:xfrm>
              <a:off x="0" y="0"/>
              <a:ext cx="559060" cy="1834046"/>
            </a:xfrm>
            <a:custGeom>
              <a:avLst/>
              <a:gdLst/>
              <a:ahLst/>
              <a:cxnLst/>
              <a:rect l="l" t="t" r="r" b="b"/>
              <a:pathLst>
                <a:path w="559060" h="1834046">
                  <a:moveTo>
                    <a:pt x="0" y="0"/>
                  </a:moveTo>
                  <a:lnTo>
                    <a:pt x="559060" y="0"/>
                  </a:lnTo>
                  <a:lnTo>
                    <a:pt x="559060" y="1834046"/>
                  </a:lnTo>
                  <a:lnTo>
                    <a:pt x="0" y="1834046"/>
                  </a:lnTo>
                  <a:close/>
                </a:path>
              </a:pathLst>
            </a:custGeom>
            <a:solidFill>
              <a:srgbClr val="0155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719BF3-BB3F-38A4-A976-F965987BF5AC}"/>
                </a:ext>
              </a:extLst>
            </p:cNvPr>
            <p:cNvSpPr txBox="1"/>
            <p:nvPr/>
          </p:nvSpPr>
          <p:spPr>
            <a:xfrm>
              <a:off x="0" y="-28575"/>
              <a:ext cx="559060" cy="1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337D1DB0-0B45-8CF4-5228-55DEE17E9E45}"/>
              </a:ext>
            </a:extLst>
          </p:cNvPr>
          <p:cNvSpPr/>
          <p:nvPr/>
        </p:nvSpPr>
        <p:spPr>
          <a:xfrm flipH="1">
            <a:off x="12299294" y="-73978"/>
            <a:ext cx="4369456" cy="1201600"/>
          </a:xfrm>
          <a:custGeom>
            <a:avLst/>
            <a:gdLst/>
            <a:ahLst/>
            <a:cxnLst/>
            <a:rect l="l" t="t" r="r" b="b"/>
            <a:pathLst>
              <a:path w="4369456" h="1201600">
                <a:moveTo>
                  <a:pt x="4369456" y="0"/>
                </a:moveTo>
                <a:lnTo>
                  <a:pt x="0" y="0"/>
                </a:lnTo>
                <a:lnTo>
                  <a:pt x="0" y="1201601"/>
                </a:lnTo>
                <a:lnTo>
                  <a:pt x="4369456" y="1201601"/>
                </a:lnTo>
                <a:lnTo>
                  <a:pt x="43694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56C040D-DF47-AAFB-97F2-EA14F0202C6C}"/>
              </a:ext>
            </a:extLst>
          </p:cNvPr>
          <p:cNvSpPr/>
          <p:nvPr/>
        </p:nvSpPr>
        <p:spPr>
          <a:xfrm rot="-2801516">
            <a:off x="-1772806" y="3348338"/>
            <a:ext cx="3876038" cy="3057225"/>
          </a:xfrm>
          <a:custGeom>
            <a:avLst/>
            <a:gdLst/>
            <a:ahLst/>
            <a:cxnLst/>
            <a:rect l="l" t="t" r="r" b="b"/>
            <a:pathLst>
              <a:path w="3876038" h="3057225">
                <a:moveTo>
                  <a:pt x="0" y="0"/>
                </a:moveTo>
                <a:lnTo>
                  <a:pt x="3876038" y="0"/>
                </a:lnTo>
                <a:lnTo>
                  <a:pt x="3876038" y="3057225"/>
                </a:lnTo>
                <a:lnTo>
                  <a:pt x="0" y="3057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E15880B-B0BF-A312-2C24-458EB1FE64A7}"/>
              </a:ext>
            </a:extLst>
          </p:cNvPr>
          <p:cNvSpPr/>
          <p:nvPr/>
        </p:nvSpPr>
        <p:spPr>
          <a:xfrm rot="-10800000">
            <a:off x="16957333" y="3469147"/>
            <a:ext cx="3414701" cy="3384822"/>
          </a:xfrm>
          <a:custGeom>
            <a:avLst/>
            <a:gdLst/>
            <a:ahLst/>
            <a:cxnLst/>
            <a:rect l="l" t="t" r="r" b="b"/>
            <a:pathLst>
              <a:path w="3414701" h="3384822">
                <a:moveTo>
                  <a:pt x="0" y="0"/>
                </a:moveTo>
                <a:lnTo>
                  <a:pt x="3414701" y="0"/>
                </a:lnTo>
                <a:lnTo>
                  <a:pt x="3414701" y="3384823"/>
                </a:lnTo>
                <a:lnTo>
                  <a:pt x="0" y="3384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B02E946-4AC3-0953-4DD5-C34933930EEB}"/>
              </a:ext>
            </a:extLst>
          </p:cNvPr>
          <p:cNvSpPr/>
          <p:nvPr/>
        </p:nvSpPr>
        <p:spPr>
          <a:xfrm>
            <a:off x="13065862" y="9707440"/>
            <a:ext cx="624049" cy="827926"/>
          </a:xfrm>
          <a:custGeom>
            <a:avLst/>
            <a:gdLst/>
            <a:ahLst/>
            <a:cxnLst/>
            <a:rect l="l" t="t" r="r" b="b"/>
            <a:pathLst>
              <a:path w="624049" h="827926">
                <a:moveTo>
                  <a:pt x="0" y="0"/>
                </a:moveTo>
                <a:lnTo>
                  <a:pt x="624049" y="0"/>
                </a:lnTo>
                <a:lnTo>
                  <a:pt x="624049" y="827925"/>
                </a:lnTo>
                <a:lnTo>
                  <a:pt x="0" y="8279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EE3AFDE-DE9D-C6C0-11B7-54D5C6962FFB}"/>
              </a:ext>
            </a:extLst>
          </p:cNvPr>
          <p:cNvSpPr txBox="1"/>
          <p:nvPr/>
        </p:nvSpPr>
        <p:spPr>
          <a:xfrm>
            <a:off x="1848816" y="1638917"/>
            <a:ext cx="12021498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 b="1" dirty="0">
                <a:solidFill>
                  <a:srgbClr val="015551"/>
                </a:solidFill>
                <a:latin typeface="Gordita Bold"/>
                <a:ea typeface="Gordita Bold"/>
                <a:cs typeface="Gordita Bold"/>
                <a:sym typeface="Gordita Bold"/>
              </a:rPr>
              <a:t>Problem Statement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EAB9712-E5C5-9881-0577-CE9BC1472094}"/>
              </a:ext>
            </a:extLst>
          </p:cNvPr>
          <p:cNvSpPr txBox="1"/>
          <p:nvPr/>
        </p:nvSpPr>
        <p:spPr>
          <a:xfrm>
            <a:off x="2393981" y="3543300"/>
            <a:ext cx="14293819" cy="4745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Reconstructing an accurate 128×128 high-resolution face from severely degraded low-resolution inputs is challenging.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LR images (especially 16×16) contain insufficient identity and geometric information.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Existing super-resolution methods fail to jointly preserve texture, structure, and identity.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There is a need for a model that can reliably recover missing facial geometry, fine details, and identity consistency across multiple scales (4× and 8×).</a:t>
            </a: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15551"/>
              </a:solidFill>
              <a:latin typeface="Gordita"/>
              <a:ea typeface="Gordita"/>
              <a:cs typeface="Gordita"/>
              <a:sym typeface="Gordita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15551"/>
                </a:solidFill>
                <a:latin typeface="Gordita"/>
                <a:ea typeface="Gordita"/>
                <a:cs typeface="Gordita"/>
                <a:sym typeface="Gordita"/>
              </a:rPr>
              <a:t>The core problem: How can we reconstruct realistic, identity-preserving HR faces from extremely limited LR information?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01DDCE76-CD84-BB83-AF64-B7A553364429}"/>
              </a:ext>
            </a:extLst>
          </p:cNvPr>
          <p:cNvSpPr/>
          <p:nvPr/>
        </p:nvSpPr>
        <p:spPr>
          <a:xfrm>
            <a:off x="670933" y="-2533650"/>
            <a:ext cx="4339194" cy="4322922"/>
          </a:xfrm>
          <a:custGeom>
            <a:avLst/>
            <a:gdLst/>
            <a:ahLst/>
            <a:cxnLst/>
            <a:rect l="l" t="t" r="r" b="b"/>
            <a:pathLst>
              <a:path w="4339194" h="4322922">
                <a:moveTo>
                  <a:pt x="0" y="0"/>
                </a:moveTo>
                <a:lnTo>
                  <a:pt x="4339194" y="0"/>
                </a:lnTo>
                <a:lnTo>
                  <a:pt x="4339194" y="4322922"/>
                </a:lnTo>
                <a:lnTo>
                  <a:pt x="0" y="43229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9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8050</TotalTime>
  <Words>2067</Words>
  <Application>Microsoft Office PowerPoint</Application>
  <PresentationFormat>Custom</PresentationFormat>
  <Paragraphs>312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Helvetica World</vt:lpstr>
      <vt:lpstr>Calibri</vt:lpstr>
      <vt:lpstr>Arial</vt:lpstr>
      <vt:lpstr>Aptos</vt:lpstr>
      <vt:lpstr>Helvetica World Bold</vt:lpstr>
      <vt:lpstr>Wingdings</vt:lpstr>
      <vt:lpstr>Gordita</vt:lpstr>
      <vt:lpstr>Gordita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Habiba Kausar</dc:creator>
  <cp:lastModifiedBy>HABIBA KAUSAR</cp:lastModifiedBy>
  <cp:revision>47</cp:revision>
  <dcterms:created xsi:type="dcterms:W3CDTF">2006-08-16T00:00:00Z</dcterms:created>
  <dcterms:modified xsi:type="dcterms:W3CDTF">2026-01-10T17:44:16Z</dcterms:modified>
  <dc:identifier>DAG6TUgpMGo</dc:identifier>
</cp:coreProperties>
</file>